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256" r:id="rId2"/>
    <p:sldId id="338" r:id="rId3"/>
    <p:sldId id="339" r:id="rId4"/>
    <p:sldId id="340" r:id="rId5"/>
    <p:sldId id="257" r:id="rId6"/>
    <p:sldId id="344" r:id="rId7"/>
    <p:sldId id="345" r:id="rId8"/>
    <p:sldId id="347" r:id="rId9"/>
    <p:sldId id="346" r:id="rId10"/>
    <p:sldId id="337" r:id="rId11"/>
    <p:sldId id="306" r:id="rId12"/>
    <p:sldId id="353" r:id="rId13"/>
    <p:sldId id="278" r:id="rId14"/>
    <p:sldId id="352" r:id="rId15"/>
    <p:sldId id="318" r:id="rId16"/>
    <p:sldId id="359" r:id="rId17"/>
    <p:sldId id="304" r:id="rId18"/>
    <p:sldId id="298" r:id="rId19"/>
    <p:sldId id="342" r:id="rId20"/>
    <p:sldId id="285" r:id="rId21"/>
    <p:sldId id="356" r:id="rId22"/>
    <p:sldId id="357" r:id="rId23"/>
    <p:sldId id="319" r:id="rId24"/>
    <p:sldId id="286" r:id="rId25"/>
    <p:sldId id="288" r:id="rId26"/>
    <p:sldId id="289" r:id="rId27"/>
    <p:sldId id="292" r:id="rId28"/>
    <p:sldId id="291" r:id="rId29"/>
    <p:sldId id="358" r:id="rId30"/>
    <p:sldId id="287" r:id="rId31"/>
    <p:sldId id="293" r:id="rId32"/>
    <p:sldId id="307" r:id="rId33"/>
    <p:sldId id="308" r:id="rId34"/>
    <p:sldId id="309" r:id="rId35"/>
    <p:sldId id="310" r:id="rId36"/>
    <p:sldId id="311" r:id="rId37"/>
    <p:sldId id="312" r:id="rId38"/>
    <p:sldId id="328" r:id="rId39"/>
    <p:sldId id="329" r:id="rId40"/>
    <p:sldId id="330" r:id="rId41"/>
    <p:sldId id="331" r:id="rId42"/>
    <p:sldId id="332" r:id="rId43"/>
    <p:sldId id="333" r:id="rId44"/>
    <p:sldId id="336" r:id="rId45"/>
    <p:sldId id="326" r:id="rId46"/>
    <p:sldId id="335" r:id="rId47"/>
    <p:sldId id="327" r:id="rId48"/>
    <p:sldId id="313" r:id="rId49"/>
    <p:sldId id="314" r:id="rId50"/>
    <p:sldId id="315" r:id="rId51"/>
    <p:sldId id="316" r:id="rId52"/>
    <p:sldId id="334" r:id="rId53"/>
    <p:sldId id="354" r:id="rId54"/>
    <p:sldId id="361" r:id="rId5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11" autoAdjust="0"/>
  </p:normalViewPr>
  <p:slideViewPr>
    <p:cSldViewPr>
      <p:cViewPr>
        <p:scale>
          <a:sx n="75" d="100"/>
          <a:sy n="75" d="100"/>
        </p:scale>
        <p:origin x="-123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15FC7-E9E1-476D-8F9C-326C2070A9D5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68CF6-D1EF-4630-95BA-B194C067D5D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68CF6-D1EF-4630-95BA-B194C067D5D9}" type="slidenum">
              <a:rPr lang="it-IT" smtClean="0"/>
              <a:pPr/>
              <a:t>20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68CF6-D1EF-4630-95BA-B194C067D5D9}" type="slidenum">
              <a:rPr lang="it-IT" smtClean="0"/>
              <a:pPr/>
              <a:t>23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1" name="Rettangolo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ttangolo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ttangolo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tangolo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olo isosce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Connettore 1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olo isosce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contenuto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olo isosce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E6163F5-1E9B-433C-B2D1-406CB6F1038B}" type="datetimeFigureOut">
              <a:rPr lang="it-IT" smtClean="0"/>
              <a:pPr/>
              <a:t>15/04/2021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659CD3D-4E6D-4579-BEE1-4833B898F74A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8" name="Connettore 1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ttore 1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olo isosce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iotproject.ngrok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iotproject.ngrok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Smart Green Care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An </a:t>
            </a:r>
            <a:r>
              <a:rPr lang="it-IT" dirty="0" err="1" smtClean="0"/>
              <a:t>IoT</a:t>
            </a:r>
            <a:r>
              <a:rPr lang="it-IT" dirty="0" smtClean="0"/>
              <a:t> system </a:t>
            </a:r>
            <a:r>
              <a:rPr lang="it-IT" dirty="0" err="1" smtClean="0"/>
              <a:t>for</a:t>
            </a:r>
            <a:r>
              <a:rPr lang="it-IT" dirty="0" smtClean="0"/>
              <a:t> </a:t>
            </a:r>
            <a:r>
              <a:rPr lang="it-IT" dirty="0" err="1" smtClean="0"/>
              <a:t>plants</a:t>
            </a:r>
            <a:r>
              <a:rPr lang="it-IT" dirty="0" smtClean="0"/>
              <a:t>’ </a:t>
            </a:r>
            <a:r>
              <a:rPr lang="it-IT" dirty="0" err="1" smtClean="0"/>
              <a:t>monitoring</a:t>
            </a:r>
            <a:r>
              <a:rPr lang="it-IT" dirty="0" smtClean="0"/>
              <a:t> and </a:t>
            </a:r>
            <a:r>
              <a:rPr lang="it-IT" dirty="0" err="1" smtClean="0"/>
              <a:t>caring</a:t>
            </a:r>
            <a:endParaRPr lang="it-I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980727"/>
            <a:ext cx="4896544" cy="240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Smartphone</a:t>
            </a:r>
            <a:r>
              <a:rPr lang="it-IT" dirty="0" smtClean="0"/>
              <a:t> </a:t>
            </a:r>
            <a:r>
              <a:rPr lang="it-IT" dirty="0" err="1" smtClean="0"/>
              <a:t>App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76872"/>
            <a:ext cx="166803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304156"/>
            <a:ext cx="22193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3140968"/>
            <a:ext cx="472598" cy="46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Freccia a destra 60"/>
          <p:cNvSpPr/>
          <p:nvPr/>
        </p:nvSpPr>
        <p:spPr>
          <a:xfrm rot="911592">
            <a:off x="2334439" y="3079607"/>
            <a:ext cx="1229864" cy="12347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/>
          <p:cNvSpPr txBox="1"/>
          <p:nvPr/>
        </p:nvSpPr>
        <p:spPr>
          <a:xfrm>
            <a:off x="971600" y="4221088"/>
            <a:ext cx="439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it-IT" sz="1200" b="1" dirty="0" err="1" smtClean="0">
                <a:latin typeface="+mj-lt"/>
              </a:rPr>
              <a:t>Functionalities</a:t>
            </a:r>
            <a:r>
              <a:rPr lang="it-IT" sz="1200" dirty="0" smtClean="0">
                <a:latin typeface="+mj-lt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Add</a:t>
            </a:r>
            <a:r>
              <a:rPr lang="it-IT" sz="1200" dirty="0" smtClean="0">
                <a:latin typeface="+mj-lt"/>
              </a:rPr>
              <a:t> New </a:t>
            </a:r>
            <a:r>
              <a:rPr lang="it-IT" sz="1200" dirty="0" err="1" smtClean="0">
                <a:latin typeface="+mj-lt"/>
              </a:rPr>
              <a:t>Plant</a:t>
            </a:r>
            <a:endParaRPr lang="it-IT" sz="12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Modify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Parameters</a:t>
            </a:r>
            <a:endParaRPr lang="it-IT" sz="1200" dirty="0" smtClean="0">
              <a:latin typeface="+mj-lt"/>
            </a:endParaRPr>
          </a:p>
          <a:p>
            <a:pPr marL="800100" lvl="1" indent="-342900">
              <a:buFont typeface="Courier New" pitchFamily="49" charset="0"/>
              <a:buChar char="o"/>
            </a:pPr>
            <a:r>
              <a:rPr lang="it-IT" sz="1000" dirty="0" err="1" smtClean="0">
                <a:latin typeface="+mj-lt"/>
              </a:rPr>
              <a:t>Plant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Name</a:t>
            </a:r>
            <a:endParaRPr lang="it-IT" sz="1000" dirty="0" smtClean="0">
              <a:latin typeface="+mj-lt"/>
            </a:endParaRPr>
          </a:p>
          <a:p>
            <a:pPr marL="800100" lvl="1" indent="-342900">
              <a:buFont typeface="Courier New" pitchFamily="49" charset="0"/>
              <a:buChar char="o"/>
            </a:pPr>
            <a:r>
              <a:rPr lang="it-IT" sz="1000" dirty="0" err="1" smtClean="0">
                <a:latin typeface="+mj-lt"/>
              </a:rPr>
              <a:t>Plant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Type</a:t>
            </a:r>
            <a:r>
              <a:rPr lang="it-IT" sz="1000" dirty="0" smtClean="0">
                <a:latin typeface="+mj-lt"/>
              </a:rPr>
              <a:t>: Outdoor vs Indoor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it-IT" sz="1000" dirty="0" err="1" smtClean="0">
                <a:latin typeface="+mj-lt"/>
              </a:rPr>
              <a:t>Soil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Humidity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Thresholds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for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Pump</a:t>
            </a:r>
            <a:r>
              <a:rPr lang="it-IT" sz="1000" dirty="0" smtClean="0">
                <a:latin typeface="+mj-lt"/>
              </a:rPr>
              <a:t> </a:t>
            </a:r>
            <a:r>
              <a:rPr lang="it-IT" sz="1000" dirty="0" err="1" smtClean="0">
                <a:latin typeface="+mj-lt"/>
              </a:rPr>
              <a:t>Activations</a:t>
            </a:r>
            <a:endParaRPr lang="it-IT" sz="10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Assign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Geographic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Coordinates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for</a:t>
            </a:r>
            <a:r>
              <a:rPr lang="it-IT" sz="1200" dirty="0" smtClean="0">
                <a:latin typeface="+mj-lt"/>
              </a:rPr>
              <a:t> Outdoor </a:t>
            </a:r>
            <a:r>
              <a:rPr lang="it-IT" sz="1200" dirty="0" err="1" smtClean="0">
                <a:latin typeface="+mj-lt"/>
              </a:rPr>
              <a:t>Plants</a:t>
            </a:r>
            <a:endParaRPr lang="it-IT" sz="12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Read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Plant</a:t>
            </a:r>
            <a:r>
              <a:rPr lang="it-IT" sz="1200" dirty="0" smtClean="0">
                <a:latin typeface="+mj-lt"/>
              </a:rPr>
              <a:t> Info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772816"/>
            <a:ext cx="201622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429000"/>
            <a:ext cx="698352" cy="68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140968"/>
            <a:ext cx="405045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System </a:t>
            </a:r>
            <a:r>
              <a:rPr lang="it-IT" dirty="0" err="1" smtClean="0"/>
              <a:t>Architecture</a:t>
            </a:r>
            <a:endParaRPr lang="it-IT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3068960"/>
            <a:ext cx="1656184" cy="118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8985" y="5348463"/>
            <a:ext cx="288032" cy="60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700808"/>
            <a:ext cx="405045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ccia a destra 9"/>
          <p:cNvSpPr/>
          <p:nvPr/>
        </p:nvSpPr>
        <p:spPr>
          <a:xfrm>
            <a:off x="3347864" y="3708648"/>
            <a:ext cx="864096" cy="8039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7577" y="1988840"/>
            <a:ext cx="854663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92452" y="3429000"/>
            <a:ext cx="611563" cy="7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8144" y="4941168"/>
            <a:ext cx="78065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36096" y="4416006"/>
            <a:ext cx="216024" cy="3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9163" y="4653136"/>
            <a:ext cx="405045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1243955">
            <a:off x="4993252" y="4085997"/>
            <a:ext cx="354537" cy="3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Connettore 1 25"/>
          <p:cNvCxnSpPr/>
          <p:nvPr/>
        </p:nvCxnSpPr>
        <p:spPr>
          <a:xfrm>
            <a:off x="3995936" y="1268760"/>
            <a:ext cx="0" cy="36724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>
            <a:off x="5364088" y="1268760"/>
            <a:ext cx="0" cy="48965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6516216" y="126876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smtClean="0">
                <a:latin typeface="+mj-lt"/>
              </a:rPr>
              <a:t>IoT Devices</a:t>
            </a:r>
            <a:endParaRPr lang="it-IT" sz="1600" b="1" dirty="0">
              <a:latin typeface="+mj-lt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4211960" y="126876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smtClean="0">
                <a:latin typeface="+mj-lt"/>
              </a:rPr>
              <a:t>   </a:t>
            </a:r>
            <a:r>
              <a:rPr lang="it-IT" sz="1600" b="1" dirty="0" err="1" smtClean="0">
                <a:latin typeface="+mj-lt"/>
              </a:rPr>
              <a:t>IoT</a:t>
            </a:r>
            <a:r>
              <a:rPr lang="it-IT" sz="1600" b="1" dirty="0" smtClean="0">
                <a:latin typeface="+mj-lt"/>
              </a:rPr>
              <a:t> Gateway</a:t>
            </a:r>
            <a:endParaRPr lang="it-IT" sz="1600" b="1" dirty="0">
              <a:latin typeface="+mj-lt"/>
            </a:endParaRPr>
          </a:p>
        </p:txBody>
      </p:sp>
      <p:sp>
        <p:nvSpPr>
          <p:cNvPr id="31" name="CasellaDiTesto 30"/>
          <p:cNvSpPr txBox="1"/>
          <p:nvPr/>
        </p:nvSpPr>
        <p:spPr>
          <a:xfrm>
            <a:off x="1331640" y="126876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smtClean="0">
                <a:latin typeface="+mj-lt"/>
              </a:rPr>
              <a:t>Data Systems</a:t>
            </a:r>
            <a:endParaRPr lang="it-IT" sz="1600" b="1" dirty="0">
              <a:latin typeface="+mj-lt"/>
            </a:endParaRP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19672" y="1628800"/>
            <a:ext cx="1309200" cy="58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56176" y="5805264"/>
            <a:ext cx="33064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28184" y="5517106"/>
            <a:ext cx="144396" cy="14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16216" y="4221088"/>
            <a:ext cx="33064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56176" y="2636912"/>
            <a:ext cx="33064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12532" y="3429000"/>
            <a:ext cx="411796" cy="2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32240" y="1905744"/>
            <a:ext cx="411796" cy="2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60232" y="5013176"/>
            <a:ext cx="411796" cy="2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00192" y="2420888"/>
            <a:ext cx="144396" cy="14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588224" y="4004938"/>
            <a:ext cx="144396" cy="14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1243955">
            <a:off x="5668419" y="4662061"/>
            <a:ext cx="354537" cy="3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8104" y="3623918"/>
            <a:ext cx="216024" cy="3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8166518">
            <a:off x="5790279" y="3595089"/>
            <a:ext cx="354537" cy="3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8166518">
            <a:off x="5070199" y="3595089"/>
            <a:ext cx="354537" cy="3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6608901">
            <a:off x="5668419" y="2593878"/>
            <a:ext cx="354537" cy="3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6608901">
            <a:off x="5013478" y="3097933"/>
            <a:ext cx="354537" cy="3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Freccia a destra 56"/>
          <p:cNvSpPr/>
          <p:nvPr/>
        </p:nvSpPr>
        <p:spPr>
          <a:xfrm rot="14875076">
            <a:off x="2495195" y="4766140"/>
            <a:ext cx="966897" cy="9379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/>
          <p:cNvSpPr/>
          <p:nvPr/>
        </p:nvSpPr>
        <p:spPr>
          <a:xfrm rot="10800000">
            <a:off x="3347865" y="3789040"/>
            <a:ext cx="864096" cy="7200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92280" y="4221088"/>
            <a:ext cx="2385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92280" y="4005064"/>
            <a:ext cx="23123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709738" y="5805264"/>
            <a:ext cx="2385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09738" y="5589240"/>
            <a:ext cx="23123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732240" y="2636912"/>
            <a:ext cx="2385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32240" y="2420888"/>
            <a:ext cx="23123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300192" y="1700808"/>
            <a:ext cx="291977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660232" y="3140968"/>
            <a:ext cx="291977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372200" y="4653136"/>
            <a:ext cx="291977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3528" y="5373216"/>
            <a:ext cx="132195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Freccia a destra 58"/>
          <p:cNvSpPr/>
          <p:nvPr/>
        </p:nvSpPr>
        <p:spPr>
          <a:xfrm>
            <a:off x="1691680" y="5589240"/>
            <a:ext cx="1224136" cy="7200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/>
          <p:cNvSpPr/>
          <p:nvPr/>
        </p:nvSpPr>
        <p:spPr>
          <a:xfrm rot="7384151">
            <a:off x="777396" y="4804109"/>
            <a:ext cx="1102082" cy="10024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051720" y="5423308"/>
            <a:ext cx="432048" cy="38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Freccia a destra 69"/>
          <p:cNvSpPr/>
          <p:nvPr/>
        </p:nvSpPr>
        <p:spPr>
          <a:xfrm rot="16200000">
            <a:off x="1853414" y="2582622"/>
            <a:ext cx="756652" cy="7200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arrotondato 79"/>
          <p:cNvSpPr/>
          <p:nvPr/>
        </p:nvSpPr>
        <p:spPr>
          <a:xfrm>
            <a:off x="6228184" y="5517232"/>
            <a:ext cx="144016" cy="144016"/>
          </a:xfrm>
          <a:prstGeom prst="roundRect">
            <a:avLst/>
          </a:prstGeom>
          <a:solidFill>
            <a:srgbClr val="00B0F0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83" name="Connettore 1 82"/>
          <p:cNvCxnSpPr/>
          <p:nvPr/>
        </p:nvCxnSpPr>
        <p:spPr>
          <a:xfrm>
            <a:off x="3995936" y="4941168"/>
            <a:ext cx="136815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36096" y="2852936"/>
            <a:ext cx="216024" cy="3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Freccia a destra 92"/>
          <p:cNvSpPr/>
          <p:nvPr/>
        </p:nvSpPr>
        <p:spPr>
          <a:xfrm rot="4077852">
            <a:off x="2587694" y="4729748"/>
            <a:ext cx="966897" cy="9914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Freccia a destra 93"/>
          <p:cNvSpPr/>
          <p:nvPr/>
        </p:nvSpPr>
        <p:spPr>
          <a:xfrm rot="5400000">
            <a:off x="1925422" y="2582622"/>
            <a:ext cx="756652" cy="7200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Freccia a destra 99"/>
          <p:cNvSpPr/>
          <p:nvPr/>
        </p:nvSpPr>
        <p:spPr>
          <a:xfrm rot="10800000">
            <a:off x="3491880" y="5589240"/>
            <a:ext cx="2727920" cy="4571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07504" y="3405361"/>
            <a:ext cx="965934" cy="59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Freccia a destra 75"/>
          <p:cNvSpPr/>
          <p:nvPr/>
        </p:nvSpPr>
        <p:spPr>
          <a:xfrm>
            <a:off x="1115616" y="3645024"/>
            <a:ext cx="360039" cy="7103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a destra 76"/>
          <p:cNvSpPr/>
          <p:nvPr/>
        </p:nvSpPr>
        <p:spPr>
          <a:xfrm rot="10800000">
            <a:off x="1115617" y="3725416"/>
            <a:ext cx="360039" cy="6362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</a:t>
            </a:r>
            <a:r>
              <a:rPr lang="it-IT" dirty="0" err="1" smtClean="0"/>
              <a:t>Application</a:t>
            </a:r>
            <a:endParaRPr lang="it-IT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7238943" cy="390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</a:t>
            </a:r>
            <a:r>
              <a:rPr lang="it-IT" dirty="0" err="1" smtClean="0"/>
              <a:t>Application</a:t>
            </a:r>
            <a:endParaRPr lang="it-IT" dirty="0"/>
          </a:p>
        </p:txBody>
      </p:sp>
      <p:sp>
        <p:nvSpPr>
          <p:cNvPr id="7" name="CasellaDiTesto 61"/>
          <p:cNvSpPr txBox="1">
            <a:spLocks noGrp="1"/>
          </p:cNvSpPr>
          <p:nvPr>
            <p:ph sz="quarter" idx="1"/>
          </p:nvPr>
        </p:nvSpPr>
        <p:spPr>
          <a:xfrm>
            <a:off x="457200" y="1219201"/>
            <a:ext cx="8229600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it-IT" sz="1400" dirty="0" smtClean="0">
                <a:latin typeface="+mj-lt"/>
              </a:rPr>
              <a:t>Live </a:t>
            </a:r>
            <a:r>
              <a:rPr lang="it-IT" sz="1400" dirty="0" err="1" smtClean="0">
                <a:latin typeface="+mj-lt"/>
              </a:rPr>
              <a:t>gauges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allows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to</a:t>
            </a:r>
            <a:r>
              <a:rPr lang="it-IT" sz="1400" dirty="0" smtClean="0">
                <a:latin typeface="+mj-lt"/>
              </a:rPr>
              <a:t> display </a:t>
            </a:r>
            <a:r>
              <a:rPr lang="it-IT" sz="1400" i="1" dirty="0" smtClean="0">
                <a:latin typeface="+mj-lt"/>
              </a:rPr>
              <a:t>real-time </a:t>
            </a:r>
            <a:r>
              <a:rPr lang="it-IT" sz="1400" dirty="0" smtClean="0">
                <a:latin typeface="+mj-lt"/>
              </a:rPr>
              <a:t>data </a:t>
            </a:r>
            <a:r>
              <a:rPr lang="it-IT" sz="1400" dirty="0" err="1" smtClean="0">
                <a:latin typeface="+mj-lt"/>
              </a:rPr>
              <a:t>about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sensors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activities</a:t>
            </a:r>
            <a:endParaRPr lang="it-IT" sz="1400" dirty="0" smtClean="0">
              <a:latin typeface="+mj-lt"/>
            </a:endParaRPr>
          </a:p>
          <a:p>
            <a:pPr marL="342900" indent="-342900"/>
            <a:endParaRPr lang="it-IT" sz="1400" dirty="0" smtClean="0">
              <a:latin typeface="+mj-lt"/>
            </a:endParaRPr>
          </a:p>
          <a:p>
            <a:pPr marL="274320" lvl="1" indent="0">
              <a:buNone/>
            </a:pPr>
            <a:endParaRPr lang="it-IT" sz="900" dirty="0" smtClean="0">
              <a:latin typeface="+mj-lt"/>
            </a:endParaRPr>
          </a:p>
          <a:p>
            <a:pPr lvl="1"/>
            <a:endParaRPr lang="it-IT" sz="900" dirty="0">
              <a:latin typeface="+mj-lt"/>
            </a:endParaRPr>
          </a:p>
          <a:p>
            <a:pPr marL="274320" lvl="1" indent="0">
              <a:buNone/>
            </a:pPr>
            <a:endParaRPr lang="it-IT" sz="900" dirty="0">
              <a:latin typeface="+mj-lt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700808"/>
            <a:ext cx="399985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Normalized</a:t>
            </a:r>
            <a:r>
              <a:rPr lang="it-IT" dirty="0" smtClean="0"/>
              <a:t> </a:t>
            </a:r>
            <a:r>
              <a:rPr lang="it-IT" dirty="0" err="1" smtClean="0"/>
              <a:t>Difference</a:t>
            </a:r>
            <a:r>
              <a:rPr lang="it-IT" dirty="0" smtClean="0"/>
              <a:t> </a:t>
            </a:r>
            <a:r>
              <a:rPr lang="it-IT" dirty="0" err="1" smtClean="0"/>
              <a:t>Vegetation</a:t>
            </a:r>
            <a:r>
              <a:rPr lang="it-IT" dirty="0" smtClean="0"/>
              <a:t> </a:t>
            </a:r>
            <a:r>
              <a:rPr lang="it-IT" dirty="0" err="1" smtClean="0"/>
              <a:t>Index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600" dirty="0" smtClean="0">
                <a:latin typeface="+mj-lt"/>
              </a:rPr>
              <a:t>Monitor </a:t>
            </a:r>
            <a:r>
              <a:rPr lang="it-IT" sz="1600" dirty="0" err="1" smtClean="0">
                <a:latin typeface="+mj-lt"/>
              </a:rPr>
              <a:t>of</a:t>
            </a:r>
            <a:r>
              <a:rPr lang="it-IT" sz="1600" dirty="0" smtClean="0">
                <a:latin typeface="+mj-lt"/>
              </a:rPr>
              <a:t> the </a:t>
            </a:r>
            <a:r>
              <a:rPr lang="it-IT" sz="1600" dirty="0" err="1" smtClean="0">
                <a:latin typeface="+mj-lt"/>
              </a:rPr>
              <a:t>health</a:t>
            </a:r>
            <a:r>
              <a:rPr lang="it-IT" sz="1600" dirty="0" smtClean="0">
                <a:latin typeface="+mj-lt"/>
              </a:rPr>
              <a:t>  </a:t>
            </a:r>
            <a:r>
              <a:rPr lang="it-IT" sz="1600" dirty="0" err="1" smtClean="0">
                <a:latin typeface="+mj-lt"/>
              </a:rPr>
              <a:t>plant</a:t>
            </a:r>
            <a:r>
              <a:rPr lang="it-IT" sz="1600" dirty="0" smtClean="0">
                <a:latin typeface="+mj-lt"/>
              </a:rPr>
              <a:t> status </a:t>
            </a:r>
            <a:r>
              <a:rPr lang="it-IT" sz="1600" dirty="0" err="1" smtClean="0">
                <a:latin typeface="+mj-lt"/>
              </a:rPr>
              <a:t>exploiting</a:t>
            </a:r>
            <a:r>
              <a:rPr lang="it-IT" sz="1600" dirty="0" smtClean="0">
                <a:latin typeface="+mj-lt"/>
              </a:rPr>
              <a:t> camera </a:t>
            </a:r>
            <a:r>
              <a:rPr lang="it-IT" sz="1600" dirty="0" err="1" smtClean="0">
                <a:latin typeface="+mj-lt"/>
              </a:rPr>
              <a:t>images</a:t>
            </a:r>
            <a:r>
              <a:rPr lang="it-IT" sz="1600" dirty="0" smtClean="0">
                <a:latin typeface="+mj-lt"/>
              </a:rPr>
              <a:t> and </a:t>
            </a:r>
            <a:r>
              <a:rPr lang="it-IT" sz="1600" dirty="0" err="1" smtClean="0">
                <a:latin typeface="+mj-lt"/>
              </a:rPr>
              <a:t>analysing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near-infrared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reflectance</a:t>
            </a:r>
            <a:r>
              <a:rPr lang="it-IT" sz="1600" dirty="0" smtClean="0">
                <a:latin typeface="+mj-lt"/>
              </a:rPr>
              <a:t> </a:t>
            </a:r>
          </a:p>
          <a:p>
            <a:r>
              <a:rPr lang="it-IT" sz="1600" dirty="0" smtClean="0">
                <a:latin typeface="+mj-lt"/>
              </a:rPr>
              <a:t>The </a:t>
            </a:r>
            <a:r>
              <a:rPr lang="it-IT" sz="1600" dirty="0" err="1" smtClean="0">
                <a:latin typeface="+mj-lt"/>
              </a:rPr>
              <a:t>index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returned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is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called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Normalized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Difference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Vegetation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Index</a:t>
            </a:r>
            <a:r>
              <a:rPr lang="it-IT" sz="1600" dirty="0" smtClean="0">
                <a:latin typeface="+mj-lt"/>
              </a:rPr>
              <a:t> or </a:t>
            </a:r>
            <a:r>
              <a:rPr lang="it-IT" sz="1600" b="1" dirty="0" smtClean="0">
                <a:latin typeface="+mj-lt"/>
              </a:rPr>
              <a:t>NDVI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for</a:t>
            </a:r>
            <a:r>
              <a:rPr lang="it-IT" sz="1600" dirty="0" smtClean="0">
                <a:latin typeface="+mj-lt"/>
              </a:rPr>
              <a:t> short. </a:t>
            </a:r>
            <a:r>
              <a:rPr lang="it-IT" sz="1600" dirty="0" err="1" smtClean="0">
                <a:latin typeface="+mj-lt"/>
              </a:rPr>
              <a:t>It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is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one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of</a:t>
            </a:r>
            <a:r>
              <a:rPr lang="it-IT" sz="1600" dirty="0" smtClean="0">
                <a:latin typeface="+mj-lt"/>
              </a:rPr>
              <a:t> the </a:t>
            </a:r>
            <a:r>
              <a:rPr lang="it-IT" sz="1600" dirty="0" err="1" smtClean="0">
                <a:latin typeface="+mj-lt"/>
              </a:rPr>
              <a:t>most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widely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use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health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indicator</a:t>
            </a:r>
            <a:r>
              <a:rPr lang="it-IT" sz="1600" dirty="0" smtClean="0">
                <a:latin typeface="+mj-lt"/>
              </a:rPr>
              <a:t> in </a:t>
            </a:r>
            <a:r>
              <a:rPr lang="it-IT" sz="1600" dirty="0" err="1" smtClean="0">
                <a:latin typeface="+mj-lt"/>
              </a:rPr>
              <a:t>botanics</a:t>
            </a:r>
            <a:r>
              <a:rPr lang="it-IT" sz="1600" dirty="0" smtClean="0">
                <a:latin typeface="+mj-lt"/>
              </a:rPr>
              <a:t>.</a:t>
            </a:r>
            <a:endParaRPr lang="it-IT" sz="1600" dirty="0">
              <a:latin typeface="+mj-lt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130861"/>
            <a:ext cx="2880320" cy="1882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3" y="2924944"/>
            <a:ext cx="3744416" cy="1957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</a:t>
            </a:r>
            <a:r>
              <a:rPr lang="it-IT" dirty="0" err="1" smtClean="0"/>
              <a:t>Application</a:t>
            </a:r>
            <a:endParaRPr lang="it-IT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3384376" cy="16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168352" cy="159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941556"/>
            <a:ext cx="3384376" cy="163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2965214"/>
            <a:ext cx="3168352" cy="157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4666127"/>
            <a:ext cx="3384376" cy="164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asellaDiTesto 8"/>
          <p:cNvSpPr txBox="1"/>
          <p:nvPr/>
        </p:nvSpPr>
        <p:spPr>
          <a:xfrm>
            <a:off x="4716016" y="5139769"/>
            <a:ext cx="36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+mj-lt"/>
              </a:rPr>
              <a:t>Plant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sensors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history</a:t>
            </a:r>
            <a:r>
              <a:rPr lang="it-IT" sz="1400" dirty="0" smtClean="0">
                <a:latin typeface="+mj-lt"/>
              </a:rPr>
              <a:t> are </a:t>
            </a:r>
            <a:r>
              <a:rPr lang="it-IT" sz="1400" dirty="0" err="1" smtClean="0">
                <a:latin typeface="+mj-lt"/>
              </a:rPr>
              <a:t>displayed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by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means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of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i="1" dirty="0" err="1" smtClean="0">
                <a:latin typeface="+mj-lt"/>
              </a:rPr>
              <a:t>zooming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interactive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charts</a:t>
            </a:r>
            <a:endParaRPr lang="it-IT" sz="1400" dirty="0" smtClean="0">
              <a:latin typeface="+mj-lt"/>
            </a:endParaRPr>
          </a:p>
          <a:p>
            <a:endParaRPr lang="it-IT" sz="1200" dirty="0" smtClean="0">
              <a:latin typeface="+mj-lt"/>
            </a:endParaRPr>
          </a:p>
          <a:p>
            <a:endParaRPr lang="it-IT" sz="1200" dirty="0" smtClean="0">
              <a:latin typeface="+mj-lt"/>
            </a:endParaRPr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</a:t>
            </a:r>
            <a:r>
              <a:rPr lang="it-IT" dirty="0" err="1" smtClean="0"/>
              <a:t>Application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348880"/>
            <a:ext cx="60483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Open </a:t>
            </a:r>
            <a:r>
              <a:rPr lang="it-IT" dirty="0" err="1" smtClean="0"/>
              <a:t>Weather</a:t>
            </a:r>
            <a:endParaRPr lang="it-IT" dirty="0"/>
          </a:p>
        </p:txBody>
      </p:sp>
      <p:sp>
        <p:nvSpPr>
          <p:cNvPr id="9" name="CasellaDiTesto 61"/>
          <p:cNvSpPr txBox="1">
            <a:spLocks noGrp="1"/>
          </p:cNvSpPr>
          <p:nvPr>
            <p:ph sz="quarter" idx="1"/>
          </p:nvPr>
        </p:nvSpPr>
        <p:spPr>
          <a:xfrm>
            <a:off x="457200" y="1219200"/>
            <a:ext cx="82296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it-IT" sz="1400" dirty="0" smtClean="0">
                <a:latin typeface="+mj-lt"/>
              </a:rPr>
              <a:t>Open </a:t>
            </a:r>
            <a:r>
              <a:rPr lang="it-IT" sz="1400" dirty="0" err="1" smtClean="0">
                <a:latin typeface="+mj-lt"/>
              </a:rPr>
              <a:t>Weather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gives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flexibility</a:t>
            </a:r>
            <a:r>
              <a:rPr lang="it-IT" sz="1400" dirty="0" smtClean="0">
                <a:latin typeface="+mj-lt"/>
              </a:rPr>
              <a:t> in </a:t>
            </a:r>
            <a:r>
              <a:rPr lang="it-IT" sz="1400" dirty="0" err="1" smtClean="0">
                <a:latin typeface="+mj-lt"/>
              </a:rPr>
              <a:t>order</a:t>
            </a:r>
            <a:r>
              <a:rPr lang="it-IT" sz="1400" dirty="0" smtClean="0">
                <a:latin typeface="+mj-lt"/>
              </a:rPr>
              <a:t> to </a:t>
            </a:r>
            <a:r>
              <a:rPr lang="it-IT" sz="1400" dirty="0" err="1" smtClean="0">
                <a:latin typeface="+mj-lt"/>
              </a:rPr>
              <a:t>get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forecast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conditions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specifying</a:t>
            </a:r>
            <a:r>
              <a:rPr lang="it-IT" sz="1400" dirty="0" smtClean="0">
                <a:latin typeface="+mj-lt"/>
              </a:rPr>
              <a:t> world </a:t>
            </a:r>
            <a:r>
              <a:rPr lang="it-IT" sz="1400" dirty="0" err="1" smtClean="0">
                <a:latin typeface="+mj-lt"/>
              </a:rPr>
              <a:t>coordinates</a:t>
            </a:r>
            <a:r>
              <a:rPr lang="it-IT" sz="1400" dirty="0" smtClean="0">
                <a:latin typeface="+mj-lt"/>
              </a:rPr>
              <a:t>; </a:t>
            </a:r>
            <a:r>
              <a:rPr lang="it-IT" sz="1400" dirty="0" err="1" smtClean="0">
                <a:latin typeface="+mj-lt"/>
              </a:rPr>
              <a:t>this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allows</a:t>
            </a:r>
            <a:r>
              <a:rPr lang="it-IT" sz="1400" dirty="0" smtClean="0">
                <a:latin typeface="+mj-lt"/>
              </a:rPr>
              <a:t> to associate a </a:t>
            </a:r>
            <a:r>
              <a:rPr lang="it-IT" sz="1400" dirty="0" err="1" smtClean="0">
                <a:latin typeface="+mj-lt"/>
              </a:rPr>
              <a:t>given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forecast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>
                <a:latin typeface="+mj-lt"/>
              </a:rPr>
              <a:t>for </a:t>
            </a:r>
            <a:r>
              <a:rPr lang="it-IT" sz="1400" dirty="0" err="1">
                <a:latin typeface="+mj-lt"/>
              </a:rPr>
              <a:t>every</a:t>
            </a:r>
            <a:r>
              <a:rPr lang="it-IT" sz="1400" dirty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plant</a:t>
            </a:r>
            <a:r>
              <a:rPr lang="it-IT" sz="1400" dirty="0" smtClean="0">
                <a:latin typeface="+mj-lt"/>
              </a:rPr>
              <a:t>, </a:t>
            </a:r>
            <a:r>
              <a:rPr lang="it-IT" sz="1400" dirty="0" err="1">
                <a:latin typeface="+mj-lt"/>
              </a:rPr>
              <a:t>according</a:t>
            </a:r>
            <a:r>
              <a:rPr lang="it-IT" sz="1400" dirty="0">
                <a:latin typeface="+mj-lt"/>
              </a:rPr>
              <a:t> </a:t>
            </a:r>
            <a:r>
              <a:rPr lang="it-IT" sz="1400" dirty="0" smtClean="0">
                <a:latin typeface="+mj-lt"/>
              </a:rPr>
              <a:t>to </a:t>
            </a:r>
            <a:r>
              <a:rPr lang="it-IT" sz="1400" dirty="0" err="1" smtClean="0">
                <a:latin typeface="+mj-lt"/>
              </a:rPr>
              <a:t>their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geographic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positions</a:t>
            </a:r>
            <a:endParaRPr lang="it-IT" sz="1400" dirty="0" smtClean="0">
              <a:latin typeface="+mj-lt"/>
            </a:endParaRPr>
          </a:p>
          <a:p>
            <a:pPr marL="342900" indent="-342900"/>
            <a:r>
              <a:rPr lang="it-IT" sz="1400" dirty="0" err="1" smtClean="0">
                <a:latin typeface="+mj-lt"/>
              </a:rPr>
              <a:t>Based</a:t>
            </a:r>
            <a:r>
              <a:rPr lang="it-IT" sz="1400" dirty="0" smtClean="0">
                <a:latin typeface="+mj-lt"/>
              </a:rPr>
              <a:t> on the information </a:t>
            </a:r>
            <a:r>
              <a:rPr lang="it-IT" sz="1400" dirty="0" err="1" smtClean="0">
                <a:latin typeface="+mj-lt"/>
              </a:rPr>
              <a:t>provided</a:t>
            </a:r>
            <a:r>
              <a:rPr lang="it-IT" sz="1400" dirty="0" smtClean="0">
                <a:latin typeface="+mj-lt"/>
              </a:rPr>
              <a:t> by the </a:t>
            </a:r>
            <a:r>
              <a:rPr lang="it-IT" sz="1400" dirty="0">
                <a:latin typeface="+mj-lt"/>
              </a:rPr>
              <a:t>Open </a:t>
            </a:r>
            <a:r>
              <a:rPr lang="it-IT" sz="1400" dirty="0" err="1">
                <a:latin typeface="+mj-lt"/>
              </a:rPr>
              <a:t>Weather</a:t>
            </a:r>
            <a:r>
              <a:rPr lang="it-IT" sz="1400" dirty="0">
                <a:latin typeface="+mj-lt"/>
              </a:rPr>
              <a:t> Server </a:t>
            </a:r>
            <a:r>
              <a:rPr lang="it-IT" sz="1400" dirty="0" smtClean="0">
                <a:latin typeface="+mj-lt"/>
              </a:rPr>
              <a:t>and </a:t>
            </a:r>
            <a:r>
              <a:rPr lang="it-IT" sz="1400" dirty="0" err="1" smtClean="0">
                <a:latin typeface="+mj-lt"/>
              </a:rPr>
              <a:t>those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associated</a:t>
            </a:r>
            <a:r>
              <a:rPr lang="it-IT" sz="1400" dirty="0" smtClean="0">
                <a:latin typeface="+mj-lt"/>
              </a:rPr>
              <a:t> by the </a:t>
            </a:r>
            <a:r>
              <a:rPr lang="it-IT" sz="1400" dirty="0" err="1" smtClean="0">
                <a:latin typeface="+mj-lt"/>
              </a:rPr>
              <a:t>user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when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plant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added</a:t>
            </a:r>
            <a:r>
              <a:rPr lang="it-IT" sz="1400" dirty="0" smtClean="0">
                <a:latin typeface="+mj-lt"/>
              </a:rPr>
              <a:t>, the web server can decide the </a:t>
            </a:r>
            <a:r>
              <a:rPr lang="it-IT" sz="1400" dirty="0" err="1" smtClean="0">
                <a:latin typeface="+mj-lt"/>
              </a:rPr>
              <a:t>modalities</a:t>
            </a:r>
            <a:r>
              <a:rPr lang="it-IT" sz="1400" dirty="0" smtClean="0">
                <a:latin typeface="+mj-lt"/>
              </a:rPr>
              <a:t> of the </a:t>
            </a:r>
            <a:r>
              <a:rPr lang="it-IT" sz="1400" dirty="0" err="1" smtClean="0">
                <a:latin typeface="+mj-lt"/>
              </a:rPr>
              <a:t>irrigation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cycle</a:t>
            </a:r>
            <a:endParaRPr lang="it-IT" sz="1400" dirty="0" smtClean="0">
              <a:latin typeface="+mj-lt"/>
            </a:endParaRPr>
          </a:p>
          <a:p>
            <a:pPr marL="274320" lvl="1" indent="0">
              <a:buNone/>
            </a:pPr>
            <a:endParaRPr lang="it-IT" sz="900" dirty="0" smtClean="0">
              <a:latin typeface="+mj-lt"/>
            </a:endParaRPr>
          </a:p>
          <a:p>
            <a:pPr lvl="1"/>
            <a:endParaRPr lang="it-IT" sz="900" dirty="0">
              <a:latin typeface="+mj-lt"/>
            </a:endParaRPr>
          </a:p>
          <a:p>
            <a:pPr marL="274320" lvl="1" indent="0">
              <a:buNone/>
            </a:pPr>
            <a:endParaRPr lang="it-IT" sz="900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1" y="3429000"/>
            <a:ext cx="342758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38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Alerting</a:t>
            </a:r>
            <a:r>
              <a:rPr lang="it-IT" dirty="0" smtClean="0"/>
              <a:t> </a:t>
            </a:r>
            <a:r>
              <a:rPr lang="it-IT" dirty="0" err="1" smtClean="0"/>
              <a:t>Messages</a:t>
            </a:r>
            <a:endParaRPr lang="it-IT" dirty="0"/>
          </a:p>
        </p:txBody>
      </p:sp>
      <p:sp>
        <p:nvSpPr>
          <p:cNvPr id="4" name="CasellaDiTesto 61"/>
          <p:cNvSpPr txBox="1">
            <a:spLocks noGrp="1"/>
          </p:cNvSpPr>
          <p:nvPr>
            <p:ph sz="quarter" idx="1"/>
          </p:nvPr>
        </p:nvSpPr>
        <p:spPr>
          <a:xfrm>
            <a:off x="457200" y="1219200"/>
            <a:ext cx="541094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it-IT" sz="1400" dirty="0" err="1" smtClean="0">
                <a:latin typeface="+mj-lt"/>
              </a:rPr>
              <a:t>Everytime</a:t>
            </a:r>
            <a:r>
              <a:rPr lang="it-IT" sz="1400" dirty="0" smtClean="0">
                <a:latin typeface="+mj-lt"/>
              </a:rPr>
              <a:t> some </a:t>
            </a:r>
            <a:r>
              <a:rPr lang="it-IT" sz="1400" dirty="0" err="1" smtClean="0">
                <a:latin typeface="+mj-lt"/>
              </a:rPr>
              <a:t>critical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conditions</a:t>
            </a:r>
            <a:r>
              <a:rPr lang="it-IT" sz="1400" dirty="0" smtClean="0">
                <a:latin typeface="+mj-lt"/>
              </a:rPr>
              <a:t> are </a:t>
            </a:r>
            <a:r>
              <a:rPr lang="it-IT" sz="1400" dirty="0" err="1" smtClean="0">
                <a:latin typeface="+mj-lt"/>
              </a:rPr>
              <a:t>triggered</a:t>
            </a:r>
            <a:r>
              <a:rPr lang="it-IT" sz="1400" dirty="0" smtClean="0">
                <a:latin typeface="+mj-lt"/>
              </a:rPr>
              <a:t> by the server a </a:t>
            </a:r>
            <a:r>
              <a:rPr lang="it-IT" sz="1400" dirty="0" err="1" smtClean="0">
                <a:latin typeface="+mj-lt"/>
              </a:rPr>
              <a:t>notification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will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appear</a:t>
            </a:r>
            <a:r>
              <a:rPr lang="it-IT" sz="1400" dirty="0" smtClean="0">
                <a:latin typeface="+mj-lt"/>
              </a:rPr>
              <a:t> on the </a:t>
            </a:r>
            <a:r>
              <a:rPr lang="it-IT" sz="1400" dirty="0" err="1" smtClean="0">
                <a:latin typeface="+mj-lt"/>
              </a:rPr>
              <a:t>user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smartphone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exploiting</a:t>
            </a:r>
            <a:r>
              <a:rPr lang="it-IT" sz="1400" dirty="0" smtClean="0">
                <a:latin typeface="+mj-lt"/>
              </a:rPr>
              <a:t> a </a:t>
            </a:r>
            <a:r>
              <a:rPr lang="it-IT" sz="1400" dirty="0" err="1" smtClean="0">
                <a:latin typeface="+mj-lt"/>
              </a:rPr>
              <a:t>cloud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communication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platform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called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Twilio</a:t>
            </a:r>
            <a:endParaRPr lang="it-IT" sz="1400" dirty="0" smtClean="0">
              <a:latin typeface="+mj-lt"/>
            </a:endParaRPr>
          </a:p>
          <a:p>
            <a:pPr marL="342900" indent="-342900"/>
            <a:r>
              <a:rPr lang="it-IT" sz="1400" dirty="0" err="1" smtClean="0">
                <a:latin typeface="+mj-lt"/>
              </a:rPr>
              <a:t>Currently</a:t>
            </a:r>
            <a:r>
              <a:rPr lang="it-IT" sz="1400" dirty="0" smtClean="0">
                <a:latin typeface="+mj-lt"/>
              </a:rPr>
              <a:t>, </a:t>
            </a:r>
            <a:r>
              <a:rPr lang="it-IT" sz="1400" dirty="0" err="1" smtClean="0">
                <a:latin typeface="+mj-lt"/>
              </a:rPr>
              <a:t>two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conditions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have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been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implemented</a:t>
            </a:r>
            <a:r>
              <a:rPr lang="it-IT" sz="1400" dirty="0" smtClean="0">
                <a:latin typeface="+mj-lt"/>
              </a:rPr>
              <a:t>, and are the </a:t>
            </a:r>
            <a:r>
              <a:rPr lang="it-IT" sz="1400" dirty="0" err="1" smtClean="0">
                <a:latin typeface="+mj-lt"/>
              </a:rPr>
              <a:t>following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ones</a:t>
            </a:r>
            <a:r>
              <a:rPr lang="it-IT" sz="1400" dirty="0" smtClean="0">
                <a:latin typeface="+mj-lt"/>
              </a:rPr>
              <a:t>:</a:t>
            </a:r>
          </a:p>
          <a:p>
            <a:pPr lvl="1"/>
            <a:r>
              <a:rPr lang="it-IT" sz="1400" dirty="0" smtClean="0">
                <a:latin typeface="+mj-lt"/>
              </a:rPr>
              <a:t>Water Level </a:t>
            </a:r>
            <a:r>
              <a:rPr lang="it-IT" sz="1400" dirty="0" err="1" smtClean="0">
                <a:latin typeface="+mj-lt"/>
              </a:rPr>
              <a:t>Scarcity</a:t>
            </a:r>
            <a:endParaRPr lang="it-IT" sz="1400" dirty="0" smtClean="0">
              <a:latin typeface="+mj-lt"/>
            </a:endParaRPr>
          </a:p>
          <a:p>
            <a:pPr lvl="1"/>
            <a:r>
              <a:rPr lang="it-IT" sz="1400" dirty="0" smtClean="0">
                <a:latin typeface="+mj-lt"/>
              </a:rPr>
              <a:t>NDVI </a:t>
            </a:r>
            <a:r>
              <a:rPr lang="it-IT" sz="1400" dirty="0" err="1" smtClean="0">
                <a:latin typeface="+mj-lt"/>
              </a:rPr>
              <a:t>index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below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threshold</a:t>
            </a:r>
            <a:r>
              <a:rPr lang="it-IT" sz="1400" dirty="0" smtClean="0">
                <a:latin typeface="+mj-lt"/>
              </a:rPr>
              <a:t>	</a:t>
            </a:r>
          </a:p>
          <a:p>
            <a:pPr lvl="1"/>
            <a:endParaRPr lang="it-IT" sz="900" dirty="0" smtClean="0">
              <a:latin typeface="+mj-lt"/>
            </a:endParaRPr>
          </a:p>
          <a:p>
            <a:pPr marL="274320" lvl="1" indent="0">
              <a:buNone/>
            </a:pPr>
            <a:endParaRPr lang="it-IT" sz="900" dirty="0" smtClean="0">
              <a:latin typeface="+mj-lt"/>
            </a:endParaRPr>
          </a:p>
          <a:p>
            <a:pPr lvl="1"/>
            <a:endParaRPr lang="it-IT" sz="900" dirty="0">
              <a:latin typeface="+mj-lt"/>
            </a:endParaRPr>
          </a:p>
          <a:p>
            <a:pPr marL="274320" lvl="1" indent="0">
              <a:buNone/>
            </a:pPr>
            <a:endParaRPr lang="it-IT" sz="900" dirty="0">
              <a:latin typeface="+mj-lt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196752"/>
            <a:ext cx="2448272" cy="502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2401" y="4293096"/>
            <a:ext cx="19335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>
              <a:buNone/>
            </a:pPr>
            <a:r>
              <a:rPr lang="it-IT" dirty="0" err="1" smtClean="0"/>
              <a:t>Let</a:t>
            </a:r>
            <a:r>
              <a:rPr lang="it-IT" dirty="0" smtClean="0"/>
              <a:t>’s </a:t>
            </a:r>
            <a:r>
              <a:rPr lang="it-IT" dirty="0" err="1" smtClean="0"/>
              <a:t>see</a:t>
            </a:r>
            <a:r>
              <a:rPr lang="it-IT" dirty="0" smtClean="0"/>
              <a:t> the </a:t>
            </a:r>
            <a:r>
              <a:rPr lang="it-IT" dirty="0" err="1" smtClean="0"/>
              <a:t>technical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r>
              <a:rPr lang="it-IT" dirty="0" smtClean="0"/>
              <a:t>!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800" dirty="0" smtClean="0">
                <a:latin typeface="+mj-lt"/>
              </a:rPr>
              <a:t>The system </a:t>
            </a:r>
            <a:r>
              <a:rPr lang="it-IT" sz="1800" dirty="0" err="1" smtClean="0">
                <a:latin typeface="+mj-lt"/>
              </a:rPr>
              <a:t>arise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from</a:t>
            </a:r>
            <a:r>
              <a:rPr lang="it-IT" sz="1800" dirty="0" smtClean="0">
                <a:latin typeface="+mj-lt"/>
              </a:rPr>
              <a:t> the </a:t>
            </a:r>
            <a:r>
              <a:rPr lang="it-IT" sz="1800" dirty="0" err="1" smtClean="0">
                <a:latin typeface="+mj-lt"/>
              </a:rPr>
              <a:t>needs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of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taking</a:t>
            </a:r>
            <a:r>
              <a:rPr lang="it-IT" sz="1800" dirty="0" smtClean="0">
                <a:latin typeface="+mj-lt"/>
              </a:rPr>
              <a:t> care </a:t>
            </a:r>
            <a:r>
              <a:rPr lang="it-IT" sz="1800" dirty="0" err="1" smtClean="0">
                <a:latin typeface="+mj-lt"/>
              </a:rPr>
              <a:t>of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vegetation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both</a:t>
            </a:r>
            <a:r>
              <a:rPr lang="it-IT" sz="1800" dirty="0" smtClean="0">
                <a:latin typeface="+mj-lt"/>
              </a:rPr>
              <a:t> indoor and outdoor, </a:t>
            </a:r>
            <a:r>
              <a:rPr lang="it-IT" sz="1800" dirty="0" err="1" smtClean="0">
                <a:latin typeface="+mj-lt"/>
              </a:rPr>
              <a:t>reducing</a:t>
            </a:r>
            <a:r>
              <a:rPr lang="it-IT" sz="1800" dirty="0" smtClean="0">
                <a:latin typeface="+mj-lt"/>
              </a:rPr>
              <a:t> the </a:t>
            </a:r>
            <a:r>
              <a:rPr lang="it-IT" sz="1800" dirty="0" err="1" smtClean="0">
                <a:latin typeface="+mj-lt"/>
              </a:rPr>
              <a:t>minimizing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human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intervention</a:t>
            </a:r>
            <a:endParaRPr lang="it-IT" sz="1800" dirty="0" smtClean="0"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665726"/>
            <a:ext cx="1385838" cy="9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648635"/>
            <a:ext cx="1368152" cy="86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755578"/>
            <a:ext cx="1368152" cy="94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2780928"/>
            <a:ext cx="2520280" cy="141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4115542"/>
            <a:ext cx="2540057" cy="14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3789040"/>
            <a:ext cx="67776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Project </a:t>
            </a:r>
            <a:r>
              <a:rPr lang="it-IT" dirty="0" err="1" smtClean="0"/>
              <a:t>Details</a:t>
            </a:r>
            <a:endParaRPr lang="it-IT" dirty="0"/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6948264" y="3933056"/>
            <a:ext cx="1656184" cy="576064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it-IT" sz="1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Arduino </a:t>
            </a:r>
            <a:r>
              <a:rPr kumimoji="0" lang="it-IT" sz="13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Microntroller</a:t>
            </a:r>
            <a:r>
              <a:rPr kumimoji="0" lang="it-IT" sz="1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</a:t>
            </a:r>
            <a:r>
              <a:rPr kumimoji="0" lang="it-IT" sz="13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Sensors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3526" y="2780928"/>
            <a:ext cx="788674" cy="37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2822" y="2060848"/>
            <a:ext cx="201363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Sottotitolo 2"/>
          <p:cNvSpPr txBox="1">
            <a:spLocks/>
          </p:cNvSpPr>
          <p:nvPr/>
        </p:nvSpPr>
        <p:spPr>
          <a:xfrm>
            <a:off x="5436096" y="2492896"/>
            <a:ext cx="1296144" cy="3600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Bluetooth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3217" y="3717032"/>
            <a:ext cx="8667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ottotitolo 2"/>
          <p:cNvSpPr txBox="1">
            <a:spLocks/>
          </p:cNvSpPr>
          <p:nvPr/>
        </p:nvSpPr>
        <p:spPr>
          <a:xfrm>
            <a:off x="3203848" y="4293096"/>
            <a:ext cx="3024336" cy="43204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PiNoir</a:t>
            </a: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Camera + </a:t>
            </a: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Blue</a:t>
            </a: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Filter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Sottotitolo 2"/>
          <p:cNvSpPr txBox="1">
            <a:spLocks/>
          </p:cNvSpPr>
          <p:nvPr/>
        </p:nvSpPr>
        <p:spPr>
          <a:xfrm>
            <a:off x="3419872" y="1340768"/>
            <a:ext cx="2088232" cy="64807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Bridge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Nvidia </a:t>
            </a: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Jetson</a:t>
            </a: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Nano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2194293"/>
            <a:ext cx="1656184" cy="1378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64100" y="3717032"/>
            <a:ext cx="555972" cy="53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36" y="2060848"/>
            <a:ext cx="239117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ttotitolo 2"/>
          <p:cNvSpPr txBox="1">
            <a:spLocks/>
          </p:cNvSpPr>
          <p:nvPr/>
        </p:nvSpPr>
        <p:spPr>
          <a:xfrm>
            <a:off x="467544" y="1340768"/>
            <a:ext cx="230425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Server/</a:t>
            </a: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Cloud</a:t>
            </a:r>
            <a:endParaRPr lang="it-IT" sz="1300" b="1" dirty="0" smtClean="0">
              <a:solidFill>
                <a:schemeClr val="tx2"/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My</a:t>
            </a: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Personal Computer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400000">
            <a:off x="3068216" y="2616338"/>
            <a:ext cx="432048" cy="3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6200000">
            <a:off x="2720366" y="2616339"/>
            <a:ext cx="432048" cy="3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ttangolo 16"/>
          <p:cNvSpPr/>
          <p:nvPr/>
        </p:nvSpPr>
        <p:spPr>
          <a:xfrm>
            <a:off x="755576" y="5013176"/>
            <a:ext cx="76328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1400" dirty="0" smtClean="0">
                <a:latin typeface="+mj-lt"/>
              </a:rPr>
              <a:t> The camera </a:t>
            </a:r>
            <a:r>
              <a:rPr lang="it-IT" sz="1400" dirty="0" err="1" smtClean="0">
                <a:latin typeface="+mj-lt"/>
              </a:rPr>
              <a:t>has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been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placed</a:t>
            </a:r>
            <a:r>
              <a:rPr lang="it-IT" sz="1400" dirty="0" smtClean="0">
                <a:latin typeface="+mj-lt"/>
              </a:rPr>
              <a:t> on the Bridge </a:t>
            </a:r>
            <a:r>
              <a:rPr lang="it-IT" sz="1400" dirty="0" err="1" smtClean="0">
                <a:latin typeface="+mj-lt"/>
              </a:rPr>
              <a:t>node</a:t>
            </a:r>
            <a:endParaRPr lang="it-IT" sz="14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400" dirty="0" smtClean="0">
                <a:latin typeface="+mj-lt"/>
              </a:rPr>
              <a:t> The camera </a:t>
            </a:r>
            <a:r>
              <a:rPr lang="it-IT" sz="1400" dirty="0" err="1" smtClean="0">
                <a:latin typeface="+mj-lt"/>
              </a:rPr>
              <a:t>acquires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panoramic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view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of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plants</a:t>
            </a:r>
            <a:r>
              <a:rPr lang="it-IT" sz="1400" dirty="0" smtClean="0">
                <a:latin typeface="+mj-lt"/>
              </a:rPr>
              <a:t> and </a:t>
            </a:r>
            <a:r>
              <a:rPr lang="it-IT" sz="1400" dirty="0" err="1" smtClean="0">
                <a:latin typeface="+mj-lt"/>
              </a:rPr>
              <a:t>compute</a:t>
            </a:r>
            <a:r>
              <a:rPr lang="it-IT" sz="1400" dirty="0" smtClean="0">
                <a:latin typeface="+mj-lt"/>
              </a:rPr>
              <a:t> a </a:t>
            </a:r>
            <a:r>
              <a:rPr lang="it-IT" sz="1400" dirty="0" err="1" smtClean="0">
                <a:latin typeface="+mj-lt"/>
              </a:rPr>
              <a:t>vitality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index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associated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to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each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one</a:t>
            </a:r>
            <a:endParaRPr lang="it-IT" sz="14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endParaRPr lang="it-IT" sz="1400" dirty="0" smtClean="0">
              <a:latin typeface="+mj-lt"/>
            </a:endParaRPr>
          </a:p>
          <a:p>
            <a:endParaRPr lang="it-IT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AdminLTE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800" dirty="0" smtClean="0">
                <a:latin typeface="+mj-lt"/>
              </a:rPr>
              <a:t>The web </a:t>
            </a:r>
            <a:r>
              <a:rPr lang="it-IT" sz="1800" dirty="0" err="1" smtClean="0">
                <a:latin typeface="+mj-lt"/>
              </a:rPr>
              <a:t>application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is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based</a:t>
            </a:r>
            <a:r>
              <a:rPr lang="it-IT" sz="1800" dirty="0" smtClean="0">
                <a:latin typeface="+mj-lt"/>
              </a:rPr>
              <a:t> on </a:t>
            </a:r>
            <a:r>
              <a:rPr lang="it-IT" sz="1800" dirty="0" err="1" smtClean="0">
                <a:latin typeface="+mj-lt"/>
              </a:rPr>
              <a:t>AdminLTE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build</a:t>
            </a:r>
            <a:r>
              <a:rPr lang="it-IT" sz="1800" dirty="0" smtClean="0">
                <a:latin typeface="+mj-lt"/>
              </a:rPr>
              <a:t> on top </a:t>
            </a:r>
            <a:r>
              <a:rPr lang="it-IT" sz="1800" dirty="0" err="1" smtClean="0">
                <a:latin typeface="+mj-lt"/>
              </a:rPr>
              <a:t>of</a:t>
            </a:r>
            <a:r>
              <a:rPr lang="it-IT" sz="1800" dirty="0" smtClean="0">
                <a:latin typeface="+mj-lt"/>
              </a:rPr>
              <a:t> </a:t>
            </a:r>
            <a:r>
              <a:rPr lang="it-IT" sz="1800" dirty="0" err="1" smtClean="0">
                <a:latin typeface="+mj-lt"/>
              </a:rPr>
              <a:t>Bootstrap</a:t>
            </a:r>
            <a:endParaRPr lang="it-IT" sz="1800" dirty="0" smtClean="0">
              <a:latin typeface="+mj-lt"/>
            </a:endParaRPr>
          </a:p>
          <a:p>
            <a:endParaRPr lang="it-IT" sz="1400" dirty="0" smtClean="0">
              <a:latin typeface="+mj-lt"/>
            </a:endParaRPr>
          </a:p>
          <a:p>
            <a:endParaRPr lang="it-IT" sz="1400" dirty="0">
              <a:latin typeface="+mj-lt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060848"/>
            <a:ext cx="65907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Mobile </a:t>
            </a:r>
            <a:r>
              <a:rPr lang="it-IT" dirty="0" err="1" smtClean="0"/>
              <a:t>App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600" dirty="0" smtClean="0">
                <a:latin typeface="+mj-lt"/>
              </a:rPr>
              <a:t>Mobile </a:t>
            </a:r>
            <a:r>
              <a:rPr lang="it-IT" sz="1600" dirty="0" err="1" smtClean="0">
                <a:latin typeface="+mj-lt"/>
              </a:rPr>
              <a:t>App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has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been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developed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with</a:t>
            </a:r>
            <a:r>
              <a:rPr lang="it-IT" sz="1600" dirty="0" smtClean="0">
                <a:latin typeface="+mj-lt"/>
              </a:rPr>
              <a:t> MIT </a:t>
            </a:r>
            <a:r>
              <a:rPr lang="it-IT" sz="1600" dirty="0" err="1" smtClean="0">
                <a:latin typeface="+mj-lt"/>
              </a:rPr>
              <a:t>App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Inventor</a:t>
            </a:r>
            <a:endParaRPr lang="it-IT" sz="1600" dirty="0">
              <a:latin typeface="+mj-lt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010" y="1815654"/>
            <a:ext cx="3670974" cy="226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1555" y="3573016"/>
            <a:ext cx="3890885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Sensors</a:t>
            </a:r>
            <a:r>
              <a:rPr lang="it-IT" dirty="0" smtClean="0"/>
              <a:t> Kit - HW </a:t>
            </a:r>
            <a:r>
              <a:rPr lang="it-IT" dirty="0" err="1" smtClean="0"/>
              <a:t>Schematics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933" y="1844824"/>
            <a:ext cx="8161275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contenuto 2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40768"/>
            <a:ext cx="3096344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340768"/>
            <a:ext cx="18722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437112"/>
            <a:ext cx="1368152" cy="166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2017882"/>
            <a:ext cx="1080120" cy="90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1340768"/>
            <a:ext cx="3096344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1340768"/>
            <a:ext cx="18722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tangolo arrotondato 12"/>
          <p:cNvSpPr/>
          <p:nvPr/>
        </p:nvSpPr>
        <p:spPr>
          <a:xfrm>
            <a:off x="2915816" y="3068960"/>
            <a:ext cx="504056" cy="360040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in giù 16"/>
          <p:cNvSpPr/>
          <p:nvPr/>
        </p:nvSpPr>
        <p:spPr>
          <a:xfrm>
            <a:off x="3131840" y="3429000"/>
            <a:ext cx="72008" cy="100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0080" y="4437112"/>
            <a:ext cx="131613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tangolo arrotondato 18"/>
          <p:cNvSpPr/>
          <p:nvPr/>
        </p:nvSpPr>
        <p:spPr>
          <a:xfrm>
            <a:off x="5652120" y="2420888"/>
            <a:ext cx="288032" cy="216024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/>
          <p:cNvSpPr/>
          <p:nvPr/>
        </p:nvSpPr>
        <p:spPr>
          <a:xfrm>
            <a:off x="5796136" y="2636912"/>
            <a:ext cx="72008" cy="1800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arrotondato 20"/>
          <p:cNvSpPr/>
          <p:nvPr/>
        </p:nvSpPr>
        <p:spPr>
          <a:xfrm>
            <a:off x="6588224" y="2420888"/>
            <a:ext cx="288032" cy="360040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/>
          <p:cNvSpPr/>
          <p:nvPr/>
        </p:nvSpPr>
        <p:spPr>
          <a:xfrm>
            <a:off x="6876256" y="2492896"/>
            <a:ext cx="630186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ottotitolo 2"/>
          <p:cNvSpPr txBox="1">
            <a:spLocks/>
          </p:cNvSpPr>
          <p:nvPr/>
        </p:nvSpPr>
        <p:spPr>
          <a:xfrm>
            <a:off x="1331640" y="5157192"/>
            <a:ext cx="1080120" cy="432048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dirty="0" smtClean="0">
                <a:solidFill>
                  <a:schemeClr val="tx2"/>
                </a:solidFill>
                <a:latin typeface="+mj-lt"/>
              </a:rPr>
              <a:t>Ultrasound and </a:t>
            </a:r>
            <a:r>
              <a:rPr lang="it-IT" sz="1200" dirty="0" err="1" smtClean="0">
                <a:solidFill>
                  <a:schemeClr val="tx2"/>
                </a:solidFill>
                <a:latin typeface="+mj-lt"/>
              </a:rPr>
              <a:t>Pump</a:t>
            </a:r>
            <a:endParaRPr lang="it-IT" sz="1200" dirty="0" smtClean="0">
              <a:solidFill>
                <a:schemeClr val="tx2"/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Sottotitolo 2"/>
          <p:cNvSpPr txBox="1">
            <a:spLocks/>
          </p:cNvSpPr>
          <p:nvPr/>
        </p:nvSpPr>
        <p:spPr>
          <a:xfrm>
            <a:off x="6588224" y="4941168"/>
            <a:ext cx="1368152" cy="360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dirty="0" err="1" smtClean="0">
                <a:solidFill>
                  <a:schemeClr val="tx2"/>
                </a:solidFill>
                <a:latin typeface="+mj-lt"/>
              </a:rPr>
              <a:t>Soil</a:t>
            </a:r>
            <a:r>
              <a:rPr lang="it-IT" sz="12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it-IT" sz="1200" dirty="0" err="1" smtClean="0">
                <a:solidFill>
                  <a:schemeClr val="tx2"/>
                </a:solidFill>
                <a:latin typeface="+mj-lt"/>
              </a:rPr>
              <a:t>Moisture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Sottotitolo 2"/>
          <p:cNvSpPr txBox="1">
            <a:spLocks/>
          </p:cNvSpPr>
          <p:nvPr/>
        </p:nvSpPr>
        <p:spPr>
          <a:xfrm>
            <a:off x="7596336" y="2996952"/>
            <a:ext cx="1152128" cy="2880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dirty="0" smtClean="0">
                <a:solidFill>
                  <a:schemeClr val="tx2"/>
                </a:solidFill>
                <a:latin typeface="+mj-lt"/>
              </a:rPr>
              <a:t>Tube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40768"/>
            <a:ext cx="3096344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340768"/>
            <a:ext cx="18722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365104"/>
            <a:ext cx="151891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tangolo arrotondato 12"/>
          <p:cNvSpPr/>
          <p:nvPr/>
        </p:nvSpPr>
        <p:spPr>
          <a:xfrm>
            <a:off x="4283968" y="2852936"/>
            <a:ext cx="1080120" cy="1224136"/>
          </a:xfrm>
          <a:prstGeom prst="round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/>
          <p:cNvSpPr/>
          <p:nvPr/>
        </p:nvSpPr>
        <p:spPr>
          <a:xfrm rot="8579173">
            <a:off x="3786906" y="4151892"/>
            <a:ext cx="593117" cy="1186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ottotitolo 2"/>
          <p:cNvSpPr txBox="1">
            <a:spLocks/>
          </p:cNvSpPr>
          <p:nvPr/>
        </p:nvSpPr>
        <p:spPr>
          <a:xfrm>
            <a:off x="3923928" y="5013176"/>
            <a:ext cx="1224136" cy="5040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dirty="0" err="1" smtClean="0">
                <a:solidFill>
                  <a:schemeClr val="tx2"/>
                </a:solidFill>
                <a:latin typeface="+mj-lt"/>
              </a:rPr>
              <a:t>Electronics</a:t>
            </a:r>
            <a:r>
              <a:rPr lang="it-IT" sz="1200" dirty="0" smtClean="0">
                <a:solidFill>
                  <a:schemeClr val="tx2"/>
                </a:solidFill>
                <a:latin typeface="+mj-lt"/>
              </a:rPr>
              <a:t> Box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40768"/>
            <a:ext cx="3096344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340768"/>
            <a:ext cx="18722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365104"/>
            <a:ext cx="151891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tangolo arrotondato 12"/>
          <p:cNvSpPr/>
          <p:nvPr/>
        </p:nvSpPr>
        <p:spPr>
          <a:xfrm>
            <a:off x="4283968" y="2852936"/>
            <a:ext cx="1080120" cy="1224136"/>
          </a:xfrm>
          <a:prstGeom prst="round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3059832" y="5301208"/>
            <a:ext cx="288032" cy="288032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/>
          <p:cNvSpPr/>
          <p:nvPr/>
        </p:nvSpPr>
        <p:spPr>
          <a:xfrm rot="632089">
            <a:off x="3351423" y="5571819"/>
            <a:ext cx="1392646" cy="849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5229200"/>
            <a:ext cx="864096" cy="95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365104"/>
            <a:ext cx="93346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ttangolo arrotondato 19"/>
          <p:cNvSpPr/>
          <p:nvPr/>
        </p:nvSpPr>
        <p:spPr>
          <a:xfrm>
            <a:off x="2771800" y="4869160"/>
            <a:ext cx="864096" cy="432048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 rot="20639776">
            <a:off x="3618278" y="4763419"/>
            <a:ext cx="939174" cy="980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/>
          <p:cNvSpPr/>
          <p:nvPr/>
        </p:nvSpPr>
        <p:spPr>
          <a:xfrm rot="8579173">
            <a:off x="3786906" y="4151892"/>
            <a:ext cx="593117" cy="1186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ottotitolo 2"/>
          <p:cNvSpPr txBox="1">
            <a:spLocks/>
          </p:cNvSpPr>
          <p:nvPr/>
        </p:nvSpPr>
        <p:spPr>
          <a:xfrm>
            <a:off x="5652120" y="5517232"/>
            <a:ext cx="864096" cy="2880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noProof="0" dirty="0" err="1" smtClean="0">
                <a:solidFill>
                  <a:schemeClr val="tx2"/>
                </a:solidFill>
                <a:latin typeface="+mj-lt"/>
              </a:rPr>
              <a:t>Relay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Sottotitolo 2"/>
          <p:cNvSpPr txBox="1">
            <a:spLocks/>
          </p:cNvSpPr>
          <p:nvPr/>
        </p:nvSpPr>
        <p:spPr>
          <a:xfrm>
            <a:off x="5580112" y="4509120"/>
            <a:ext cx="864096" cy="2880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noProof="0" dirty="0" smtClean="0">
                <a:solidFill>
                  <a:schemeClr val="tx2"/>
                </a:solidFill>
                <a:latin typeface="+mj-lt"/>
              </a:rPr>
              <a:t>Arduino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40768"/>
            <a:ext cx="3096344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340768"/>
            <a:ext cx="18722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365104"/>
            <a:ext cx="151891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tangolo arrotondato 12"/>
          <p:cNvSpPr/>
          <p:nvPr/>
        </p:nvSpPr>
        <p:spPr>
          <a:xfrm>
            <a:off x="4283968" y="2852936"/>
            <a:ext cx="1080120" cy="1224136"/>
          </a:xfrm>
          <a:prstGeom prst="round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/>
          <p:cNvSpPr/>
          <p:nvPr/>
        </p:nvSpPr>
        <p:spPr>
          <a:xfrm rot="8563604">
            <a:off x="3752850" y="4157308"/>
            <a:ext cx="630186" cy="1231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3203848" y="4941168"/>
            <a:ext cx="432048" cy="216024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3203848" y="5229200"/>
            <a:ext cx="504056" cy="216024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509120"/>
            <a:ext cx="32917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5301208"/>
            <a:ext cx="854968" cy="82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reccia a destra 19"/>
          <p:cNvSpPr/>
          <p:nvPr/>
        </p:nvSpPr>
        <p:spPr>
          <a:xfrm rot="20425593">
            <a:off x="3596903" y="4808911"/>
            <a:ext cx="950744" cy="12049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/>
          <p:cNvSpPr/>
          <p:nvPr/>
        </p:nvSpPr>
        <p:spPr>
          <a:xfrm rot="967611">
            <a:off x="3695235" y="5430879"/>
            <a:ext cx="950744" cy="12049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ottotitolo 2"/>
          <p:cNvSpPr txBox="1">
            <a:spLocks/>
          </p:cNvSpPr>
          <p:nvPr/>
        </p:nvSpPr>
        <p:spPr>
          <a:xfrm>
            <a:off x="4932040" y="4437112"/>
            <a:ext cx="1584176" cy="5760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noProof="0" dirty="0" smtClean="0">
                <a:solidFill>
                  <a:schemeClr val="tx2"/>
                </a:solidFill>
                <a:latin typeface="+mj-lt"/>
              </a:rPr>
              <a:t>DTH22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noProof="0" dirty="0" smtClean="0">
                <a:solidFill>
                  <a:schemeClr val="tx2"/>
                </a:solidFill>
                <a:latin typeface="+mj-lt"/>
              </a:rPr>
              <a:t>Air Temperature and </a:t>
            </a:r>
            <a:r>
              <a:rPr lang="it-IT" sz="1200" noProof="0" dirty="0" err="1" smtClean="0">
                <a:solidFill>
                  <a:schemeClr val="tx2"/>
                </a:solidFill>
                <a:latin typeface="+mj-lt"/>
              </a:rPr>
              <a:t>Humidity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Sottotitolo 2"/>
          <p:cNvSpPr txBox="1">
            <a:spLocks/>
          </p:cNvSpPr>
          <p:nvPr/>
        </p:nvSpPr>
        <p:spPr>
          <a:xfrm>
            <a:off x="5364088" y="5373216"/>
            <a:ext cx="1584176" cy="504056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dirty="0" smtClean="0">
                <a:solidFill>
                  <a:schemeClr val="tx2"/>
                </a:solidFill>
                <a:latin typeface="+mj-lt"/>
              </a:rPr>
              <a:t>HM-10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200" dirty="0" smtClean="0">
                <a:solidFill>
                  <a:schemeClr val="tx2"/>
                </a:solidFill>
                <a:latin typeface="+mj-lt"/>
              </a:rPr>
              <a:t>Bluetooth </a:t>
            </a:r>
            <a:r>
              <a:rPr lang="it-IT" sz="1200" dirty="0" err="1" smtClean="0">
                <a:solidFill>
                  <a:schemeClr val="tx2"/>
                </a:solidFill>
                <a:latin typeface="+mj-lt"/>
              </a:rPr>
              <a:t>Module</a:t>
            </a:r>
            <a:endParaRPr kumimoji="0" lang="it-IT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550" y="1568450"/>
            <a:ext cx="49149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arrotondato 4"/>
          <p:cNvSpPr/>
          <p:nvPr/>
        </p:nvSpPr>
        <p:spPr>
          <a:xfrm>
            <a:off x="2267744" y="4509120"/>
            <a:ext cx="2304256" cy="1224136"/>
          </a:xfrm>
          <a:prstGeom prst="round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arrotondato 5"/>
          <p:cNvSpPr/>
          <p:nvPr/>
        </p:nvSpPr>
        <p:spPr>
          <a:xfrm>
            <a:off x="6084168" y="2276872"/>
            <a:ext cx="1008112" cy="11521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400" dirty="0" err="1" smtClean="0">
                <a:latin typeface="+mj-lt"/>
              </a:rPr>
              <a:t>Even</a:t>
            </a:r>
            <a:r>
              <a:rPr lang="it-IT" sz="1400" dirty="0" smtClean="0">
                <a:latin typeface="+mj-lt"/>
              </a:rPr>
              <a:t> inside some </a:t>
            </a:r>
            <a:r>
              <a:rPr lang="it-IT" sz="1400" dirty="0" err="1" smtClean="0">
                <a:latin typeface="+mj-lt"/>
              </a:rPr>
              <a:t>companies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maintenance</a:t>
            </a:r>
            <a:r>
              <a:rPr lang="it-IT" sz="1400" dirty="0" smtClean="0">
                <a:latin typeface="+mj-lt"/>
              </a:rPr>
              <a:t> can </a:t>
            </a:r>
            <a:r>
              <a:rPr lang="it-IT" sz="1400" dirty="0" err="1" smtClean="0">
                <a:latin typeface="+mj-lt"/>
              </a:rPr>
              <a:t>be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reduced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with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this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approach</a:t>
            </a:r>
            <a:endParaRPr lang="it-IT" sz="1400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2708920"/>
            <a:ext cx="1790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140967"/>
            <a:ext cx="2088232" cy="141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1628801"/>
            <a:ext cx="2071479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4509120"/>
            <a:ext cx="2088231" cy="153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385703" y="1590960"/>
            <a:ext cx="2448272" cy="281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ottotitolo 2"/>
          <p:cNvSpPr txBox="1">
            <a:spLocks/>
          </p:cNvSpPr>
          <p:nvPr/>
        </p:nvSpPr>
        <p:spPr>
          <a:xfrm>
            <a:off x="6228184" y="1772816"/>
            <a:ext cx="1944216" cy="151216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NVIDIA </a:t>
            </a:r>
            <a:r>
              <a:rPr lang="it-IT" noProof="0" dirty="0" err="1" smtClean="0">
                <a:solidFill>
                  <a:schemeClr val="tx2"/>
                </a:solidFill>
                <a:latin typeface="+mj-lt"/>
              </a:rPr>
              <a:t>Jetson</a:t>
            </a: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 Nano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endParaRPr lang="it-IT" noProof="0" dirty="0" smtClean="0">
              <a:solidFill>
                <a:schemeClr val="tx2"/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Bridge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it-IT" sz="180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Camera </a:t>
            </a:r>
            <a:r>
              <a:rPr lang="it-IT" noProof="0" dirty="0" err="1" smtClean="0">
                <a:solidFill>
                  <a:schemeClr val="tx2"/>
                </a:solidFill>
                <a:latin typeface="+mj-lt"/>
              </a:rPr>
              <a:t>Acquisitions</a:t>
            </a: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Prototype</a:t>
            </a:r>
            <a:r>
              <a:rPr lang="it-IT" dirty="0" smtClean="0"/>
              <a:t> </a:t>
            </a:r>
            <a:r>
              <a:rPr lang="it-IT" dirty="0" err="1" smtClean="0"/>
              <a:t>Aspect</a:t>
            </a:r>
            <a:endParaRPr lang="it-IT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385703" y="1590960"/>
            <a:ext cx="2448272" cy="281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789040"/>
            <a:ext cx="13732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tangolo arrotondato 10"/>
          <p:cNvSpPr/>
          <p:nvPr/>
        </p:nvSpPr>
        <p:spPr>
          <a:xfrm>
            <a:off x="3491880" y="2348880"/>
            <a:ext cx="576064" cy="504056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/>
          <p:cNvSpPr/>
          <p:nvPr/>
        </p:nvSpPr>
        <p:spPr>
          <a:xfrm rot="7804359">
            <a:off x="2490670" y="3260857"/>
            <a:ext cx="1245534" cy="1204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ottotitolo 2"/>
          <p:cNvSpPr txBox="1">
            <a:spLocks/>
          </p:cNvSpPr>
          <p:nvPr/>
        </p:nvSpPr>
        <p:spPr>
          <a:xfrm>
            <a:off x="2627784" y="4797152"/>
            <a:ext cx="1584176" cy="72008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dirty="0" err="1" smtClean="0">
                <a:solidFill>
                  <a:schemeClr val="tx2"/>
                </a:solidFill>
                <a:latin typeface="+mj-lt"/>
              </a:rPr>
              <a:t>PiNoir</a:t>
            </a:r>
            <a:r>
              <a:rPr lang="it-IT" dirty="0" smtClean="0">
                <a:solidFill>
                  <a:schemeClr val="tx2"/>
                </a:solidFill>
                <a:latin typeface="+mj-lt"/>
              </a:rPr>
              <a:t> Camera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dirty="0" smtClean="0">
                <a:solidFill>
                  <a:schemeClr val="tx2"/>
                </a:solidFill>
                <a:latin typeface="+mj-lt"/>
              </a:rPr>
              <a:t>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dirty="0" smtClean="0">
                <a:solidFill>
                  <a:schemeClr val="tx2"/>
                </a:solidFill>
                <a:latin typeface="+mj-lt"/>
              </a:rPr>
              <a:t>Blue </a:t>
            </a:r>
            <a:r>
              <a:rPr lang="it-IT" dirty="0" err="1" smtClean="0">
                <a:solidFill>
                  <a:schemeClr val="tx2"/>
                </a:solidFill>
                <a:latin typeface="+mj-lt"/>
              </a:rPr>
              <a:t>Filter</a:t>
            </a: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Sottotitolo 2"/>
          <p:cNvSpPr txBox="1">
            <a:spLocks/>
          </p:cNvSpPr>
          <p:nvPr/>
        </p:nvSpPr>
        <p:spPr>
          <a:xfrm>
            <a:off x="6228184" y="1772816"/>
            <a:ext cx="1944216" cy="151216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NVIDIA </a:t>
            </a:r>
            <a:r>
              <a:rPr lang="it-IT" noProof="0" dirty="0" err="1" smtClean="0">
                <a:solidFill>
                  <a:schemeClr val="tx2"/>
                </a:solidFill>
                <a:latin typeface="+mj-lt"/>
              </a:rPr>
              <a:t>Jetson</a:t>
            </a: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 Nano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endParaRPr lang="it-IT" noProof="0" dirty="0" smtClean="0">
              <a:solidFill>
                <a:schemeClr val="tx2"/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Bridge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it-IT" sz="180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noProof="0" dirty="0" smtClean="0">
                <a:solidFill>
                  <a:schemeClr val="tx2"/>
                </a:solidFill>
                <a:latin typeface="+mj-lt"/>
              </a:rPr>
              <a:t>Camera </a:t>
            </a:r>
            <a:r>
              <a:rPr lang="it-IT" noProof="0" dirty="0" err="1" smtClean="0">
                <a:solidFill>
                  <a:schemeClr val="tx2"/>
                </a:solidFill>
                <a:latin typeface="+mj-lt"/>
              </a:rPr>
              <a:t>Acquisitions</a:t>
            </a:r>
            <a:endParaRPr kumimoji="0" lang="it-IT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Normalized</a:t>
            </a:r>
            <a:r>
              <a:rPr lang="it-IT" dirty="0" smtClean="0"/>
              <a:t> </a:t>
            </a:r>
            <a:r>
              <a:rPr lang="it-IT" dirty="0" err="1" smtClean="0"/>
              <a:t>Difference</a:t>
            </a:r>
            <a:r>
              <a:rPr lang="it-IT" dirty="0" smtClean="0"/>
              <a:t> </a:t>
            </a:r>
            <a:r>
              <a:rPr lang="it-IT" dirty="0" err="1" smtClean="0"/>
              <a:t>Vegetation</a:t>
            </a:r>
            <a:r>
              <a:rPr lang="it-IT" dirty="0" smtClean="0"/>
              <a:t> </a:t>
            </a:r>
            <a:r>
              <a:rPr lang="it-IT" dirty="0" err="1" smtClean="0"/>
              <a:t>Index</a:t>
            </a:r>
            <a:endParaRPr lang="it-IT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1204" y="2276872"/>
            <a:ext cx="170964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9396" y="2276872"/>
            <a:ext cx="396292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6384" y="3789040"/>
            <a:ext cx="2411760" cy="87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ttangolo arrotondato 6"/>
          <p:cNvSpPr/>
          <p:nvPr/>
        </p:nvSpPr>
        <p:spPr>
          <a:xfrm>
            <a:off x="3491880" y="4365104"/>
            <a:ext cx="2376264" cy="288032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83568" y="1340769"/>
            <a:ext cx="79208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The normalized difference vegetation index (</a:t>
            </a:r>
            <a:r>
              <a:rPr lang="en-US" sz="1400" b="1" dirty="0" smtClean="0">
                <a:latin typeface="+mj-lt"/>
              </a:rPr>
              <a:t>NDVI</a:t>
            </a:r>
            <a:r>
              <a:rPr lang="en-US" sz="1400" dirty="0" smtClean="0">
                <a:latin typeface="+mj-lt"/>
              </a:rPr>
              <a:t>) is a simple graphical indicator that can be used to analyze remote sensing measurements assessing whether or not the target being observed contains live green vegetation</a:t>
            </a:r>
            <a:endParaRPr lang="it-IT" sz="1400" dirty="0">
              <a:latin typeface="+mj-lt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99592" y="4923745"/>
            <a:ext cx="74888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Photos are taken by means of a </a:t>
            </a:r>
            <a:r>
              <a:rPr lang="en-US" sz="1400" dirty="0" err="1" smtClean="0">
                <a:latin typeface="+mj-lt"/>
              </a:rPr>
              <a:t>RaspberryPi</a:t>
            </a:r>
            <a:r>
              <a:rPr lang="en-US" sz="1400" dirty="0" smtClean="0">
                <a:latin typeface="+mj-lt"/>
              </a:rPr>
              <a:t> Camera </a:t>
            </a:r>
            <a:r>
              <a:rPr lang="en-US" sz="1400" dirty="0" err="1" smtClean="0">
                <a:latin typeface="+mj-lt"/>
              </a:rPr>
              <a:t>NoIR</a:t>
            </a:r>
            <a:r>
              <a:rPr lang="en-US" sz="1400" dirty="0" smtClean="0">
                <a:latin typeface="+mj-lt"/>
              </a:rPr>
              <a:t>, where for definition the IR filter is removed, plus adding the blue filter provided in the box on the lens</a:t>
            </a:r>
          </a:p>
          <a:p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The blue channel will capture mostly blue light, and the red channel will capture mostly NIR. I used blue light instead of red one for visible light</a:t>
            </a:r>
            <a:endParaRPr lang="it-IT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arrotondato 29"/>
          <p:cNvSpPr/>
          <p:nvPr/>
        </p:nvSpPr>
        <p:spPr>
          <a:xfrm>
            <a:off x="6732240" y="1412775"/>
            <a:ext cx="1296144" cy="2088232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arrotondato 25"/>
          <p:cNvSpPr/>
          <p:nvPr/>
        </p:nvSpPr>
        <p:spPr>
          <a:xfrm>
            <a:off x="4644008" y="1412775"/>
            <a:ext cx="1584176" cy="2088232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arrotondato 24"/>
          <p:cNvSpPr/>
          <p:nvPr/>
        </p:nvSpPr>
        <p:spPr>
          <a:xfrm>
            <a:off x="1187624" y="1412775"/>
            <a:ext cx="1584176" cy="208823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NDVI </a:t>
            </a:r>
            <a:r>
              <a:rPr lang="it-IT" dirty="0" err="1" smtClean="0"/>
              <a:t>Acquisitions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51315"/>
            <a:ext cx="1224136" cy="177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451315"/>
            <a:ext cx="1197929" cy="176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0814" y="1451316"/>
            <a:ext cx="1123154" cy="176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9492" y="1451315"/>
            <a:ext cx="1106884" cy="176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315012"/>
            <a:ext cx="1512168" cy="97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ottotitolo 2"/>
          <p:cNvSpPr txBox="1">
            <a:spLocks/>
          </p:cNvSpPr>
          <p:nvPr/>
        </p:nvSpPr>
        <p:spPr>
          <a:xfrm>
            <a:off x="1691680" y="3212975"/>
            <a:ext cx="576064" cy="3600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Blue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Sottotitolo 2"/>
          <p:cNvSpPr txBox="1">
            <a:spLocks/>
          </p:cNvSpPr>
          <p:nvPr/>
        </p:nvSpPr>
        <p:spPr>
          <a:xfrm>
            <a:off x="5220072" y="3212975"/>
            <a:ext cx="576064" cy="3600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Red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Sottotitolo 2"/>
          <p:cNvSpPr txBox="1">
            <a:spLocks/>
          </p:cNvSpPr>
          <p:nvPr/>
        </p:nvSpPr>
        <p:spPr>
          <a:xfrm>
            <a:off x="3347864" y="3212975"/>
            <a:ext cx="720080" cy="3600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Green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Sottotitolo 2"/>
          <p:cNvSpPr txBox="1">
            <a:spLocks/>
          </p:cNvSpPr>
          <p:nvPr/>
        </p:nvSpPr>
        <p:spPr>
          <a:xfrm>
            <a:off x="7092280" y="3212975"/>
            <a:ext cx="720080" cy="36004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BNDVI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5148064" y="4725144"/>
            <a:ext cx="504056" cy="57606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5724128" y="4293096"/>
            <a:ext cx="720080" cy="86409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curva 19"/>
          <p:cNvSpPr/>
          <p:nvPr/>
        </p:nvSpPr>
        <p:spPr>
          <a:xfrm rot="10800000" flipH="1">
            <a:off x="5364089" y="5301208"/>
            <a:ext cx="792088" cy="21602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Freccia a destra 20"/>
          <p:cNvSpPr/>
          <p:nvPr/>
        </p:nvSpPr>
        <p:spPr>
          <a:xfrm>
            <a:off x="6444208" y="4653136"/>
            <a:ext cx="648072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2"/>
          <p:cNvSpPr txBox="1">
            <a:spLocks/>
          </p:cNvSpPr>
          <p:nvPr/>
        </p:nvSpPr>
        <p:spPr>
          <a:xfrm>
            <a:off x="6156176" y="5301208"/>
            <a:ext cx="1008112" cy="36004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Unhealthy 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Sottotitolo 2"/>
          <p:cNvSpPr txBox="1">
            <a:spLocks/>
          </p:cNvSpPr>
          <p:nvPr/>
        </p:nvSpPr>
        <p:spPr>
          <a:xfrm>
            <a:off x="7092280" y="4581128"/>
            <a:ext cx="1008112" cy="3600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Healthy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Freccia a inversione 26"/>
          <p:cNvSpPr/>
          <p:nvPr/>
        </p:nvSpPr>
        <p:spPr>
          <a:xfrm rot="10800000" flipH="1">
            <a:off x="1907704" y="3501007"/>
            <a:ext cx="5544616" cy="216024"/>
          </a:xfrm>
          <a:prstGeom prst="uturnArrow">
            <a:avLst>
              <a:gd name="adj1" fmla="val 25000"/>
              <a:gd name="adj2" fmla="val 21473"/>
              <a:gd name="adj3" fmla="val 25000"/>
              <a:gd name="adj4" fmla="val 43750"/>
              <a:gd name="adj5" fmla="val 1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Freccia a inversione 28"/>
          <p:cNvSpPr/>
          <p:nvPr/>
        </p:nvSpPr>
        <p:spPr>
          <a:xfrm>
            <a:off x="5436096" y="1196752"/>
            <a:ext cx="2016224" cy="216024"/>
          </a:xfrm>
          <a:prstGeom prst="uturnArrow">
            <a:avLst>
              <a:gd name="adj1" fmla="val 25000"/>
              <a:gd name="adj2" fmla="val 21473"/>
              <a:gd name="adj3" fmla="val 25000"/>
              <a:gd name="adj4" fmla="val 43750"/>
              <a:gd name="adj5" fmla="val 858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01324" y="4149080"/>
            <a:ext cx="1042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807" y="4149080"/>
            <a:ext cx="156193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Deep</a:t>
            </a:r>
            <a:r>
              <a:rPr lang="it-IT" dirty="0" smtClean="0"/>
              <a:t> </a:t>
            </a:r>
            <a:r>
              <a:rPr lang="it-IT" dirty="0" err="1" smtClean="0"/>
              <a:t>Learning</a:t>
            </a:r>
            <a:r>
              <a:rPr lang="it-IT" dirty="0" smtClean="0"/>
              <a:t> – </a:t>
            </a:r>
            <a:r>
              <a:rPr lang="it-IT" dirty="0" err="1" smtClean="0"/>
              <a:t>Mask</a:t>
            </a:r>
            <a:r>
              <a:rPr lang="it-IT" dirty="0" smtClean="0"/>
              <a:t> R-CNN</a:t>
            </a:r>
            <a:endParaRPr lang="it-IT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124377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28800"/>
            <a:ext cx="263269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tangolo arrotondato 14"/>
          <p:cNvSpPr/>
          <p:nvPr/>
        </p:nvSpPr>
        <p:spPr>
          <a:xfrm>
            <a:off x="2843808" y="1844823"/>
            <a:ext cx="1513359" cy="14401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/>
          <p:cNvSpPr/>
          <p:nvPr/>
        </p:nvSpPr>
        <p:spPr>
          <a:xfrm>
            <a:off x="1979712" y="2060848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2924944"/>
            <a:ext cx="1492123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reccia a destra 19"/>
          <p:cNvSpPr/>
          <p:nvPr/>
        </p:nvSpPr>
        <p:spPr>
          <a:xfrm>
            <a:off x="5508104" y="2060848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1573658"/>
            <a:ext cx="2304256" cy="106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/>
          <p:cNvSpPr txBox="1"/>
          <p:nvPr/>
        </p:nvSpPr>
        <p:spPr>
          <a:xfrm>
            <a:off x="6660232" y="126876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+mj-lt"/>
              </a:rPr>
              <a:t>Mask</a:t>
            </a:r>
            <a:r>
              <a:rPr lang="it-IT" sz="1400" dirty="0" smtClean="0">
                <a:latin typeface="+mj-lt"/>
              </a:rPr>
              <a:t> R-CNN</a:t>
            </a:r>
            <a:endParaRPr lang="it-IT" sz="1400" dirty="0">
              <a:latin typeface="+mj-lt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539552" y="42117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+mj-lt"/>
              </a:rPr>
              <a:t>Coco </a:t>
            </a:r>
            <a:r>
              <a:rPr lang="it-IT" dirty="0" err="1" smtClean="0">
                <a:latin typeface="+mj-lt"/>
              </a:rPr>
              <a:t>Dataset</a:t>
            </a:r>
            <a:endParaRPr lang="it-IT" dirty="0">
              <a:latin typeface="+mj-lt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3059832" y="2924944"/>
            <a:ext cx="864096" cy="14401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arrotondato 25"/>
          <p:cNvSpPr/>
          <p:nvPr/>
        </p:nvSpPr>
        <p:spPr>
          <a:xfrm>
            <a:off x="3059832" y="5733256"/>
            <a:ext cx="432048" cy="14401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/>
          <p:cNvSpPr/>
          <p:nvPr/>
        </p:nvSpPr>
        <p:spPr>
          <a:xfrm>
            <a:off x="2267744" y="4293096"/>
            <a:ext cx="440432" cy="207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4067944" y="3212976"/>
            <a:ext cx="47525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In order to isolate the plant from the scene in the attempt to measure the NDVI, a Deep Learning approach has been implemented</a:t>
            </a:r>
          </a:p>
          <a:p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The architecture choose is Mask R-CNN, that is present within the DNN module of </a:t>
            </a:r>
            <a:r>
              <a:rPr lang="en-US" sz="1400" dirty="0" err="1" smtClean="0">
                <a:latin typeface="+mj-lt"/>
              </a:rPr>
              <a:t>OpenCV</a:t>
            </a:r>
            <a:r>
              <a:rPr lang="en-US" sz="1400" dirty="0" smtClean="0">
                <a:latin typeface="+mj-lt"/>
              </a:rPr>
              <a:t> libraries, along with a pre-trained weights of the net trained on COCO dataset</a:t>
            </a:r>
          </a:p>
          <a:p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The classes selected for the semantic segmentation task are </a:t>
            </a:r>
            <a:r>
              <a:rPr lang="en-US" sz="1400" b="1" i="1" dirty="0" smtClean="0">
                <a:latin typeface="+mj-lt"/>
              </a:rPr>
              <a:t>vase</a:t>
            </a:r>
            <a:r>
              <a:rPr lang="en-US" sz="1400" dirty="0" smtClean="0">
                <a:latin typeface="+mj-lt"/>
              </a:rPr>
              <a:t> and </a:t>
            </a:r>
            <a:r>
              <a:rPr lang="en-US" sz="1400" b="1" i="1" dirty="0" smtClean="0">
                <a:latin typeface="+mj-lt"/>
              </a:rPr>
              <a:t>potted plant</a:t>
            </a:r>
            <a:endParaRPr lang="it-IT" sz="1400" b="1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Mask</a:t>
            </a:r>
            <a:r>
              <a:rPr lang="it-IT" dirty="0" smtClean="0"/>
              <a:t> R-CNN on </a:t>
            </a:r>
            <a:r>
              <a:rPr lang="it-IT" dirty="0" err="1" smtClean="0"/>
              <a:t>Potted</a:t>
            </a:r>
            <a:r>
              <a:rPr lang="it-IT" dirty="0" smtClean="0"/>
              <a:t> </a:t>
            </a:r>
            <a:r>
              <a:rPr lang="it-IT" dirty="0" err="1" smtClean="0"/>
              <a:t>Plants</a:t>
            </a:r>
            <a:endParaRPr lang="it-IT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9" y="2564904"/>
            <a:ext cx="1324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829804"/>
            <a:ext cx="1584176" cy="123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221088"/>
            <a:ext cx="165039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1844824"/>
            <a:ext cx="162788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1144" y="3573016"/>
            <a:ext cx="16369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208" y="4509120"/>
            <a:ext cx="14401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ccia a destra 13"/>
          <p:cNvSpPr/>
          <p:nvPr/>
        </p:nvSpPr>
        <p:spPr>
          <a:xfrm rot="19744366">
            <a:off x="5566452" y="3502700"/>
            <a:ext cx="901521" cy="19623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ottotitolo 2"/>
          <p:cNvSpPr txBox="1">
            <a:spLocks/>
          </p:cNvSpPr>
          <p:nvPr/>
        </p:nvSpPr>
        <p:spPr>
          <a:xfrm>
            <a:off x="1115616" y="1556792"/>
            <a:ext cx="1512168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Source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Image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" name="Sottotitolo 2"/>
          <p:cNvSpPr txBox="1">
            <a:spLocks/>
          </p:cNvSpPr>
          <p:nvPr/>
        </p:nvSpPr>
        <p:spPr>
          <a:xfrm>
            <a:off x="3851920" y="1340768"/>
            <a:ext cx="1584176" cy="43204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Potted</a:t>
            </a: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Plant</a:t>
            </a: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Segmentation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2" name="Sottotitolo 2"/>
          <p:cNvSpPr txBox="1">
            <a:spLocks/>
          </p:cNvSpPr>
          <p:nvPr/>
        </p:nvSpPr>
        <p:spPr>
          <a:xfrm>
            <a:off x="3923928" y="4725144"/>
            <a:ext cx="1584176" cy="43204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Vase</a:t>
            </a:r>
            <a:endParaRPr lang="it-IT" sz="1300" dirty="0" smtClean="0">
              <a:solidFill>
                <a:schemeClr val="tx2"/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Segmentation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Sottotitolo 2"/>
          <p:cNvSpPr txBox="1">
            <a:spLocks/>
          </p:cNvSpPr>
          <p:nvPr/>
        </p:nvSpPr>
        <p:spPr>
          <a:xfrm>
            <a:off x="971600" y="3933056"/>
            <a:ext cx="194421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QR-Code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Reading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Sottotitolo 2"/>
          <p:cNvSpPr txBox="1">
            <a:spLocks/>
          </p:cNvSpPr>
          <p:nvPr/>
        </p:nvSpPr>
        <p:spPr>
          <a:xfrm>
            <a:off x="6372200" y="2276872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XOR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Sottotitolo 2"/>
          <p:cNvSpPr txBox="1">
            <a:spLocks/>
          </p:cNvSpPr>
          <p:nvPr/>
        </p:nvSpPr>
        <p:spPr>
          <a:xfrm>
            <a:off x="7020272" y="3717032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Refinement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Sottotitolo 2"/>
          <p:cNvSpPr txBox="1">
            <a:spLocks/>
          </p:cNvSpPr>
          <p:nvPr/>
        </p:nvSpPr>
        <p:spPr>
          <a:xfrm>
            <a:off x="6372200" y="4221088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Mask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Freccia a destra 26"/>
          <p:cNvSpPr/>
          <p:nvPr/>
        </p:nvSpPr>
        <p:spPr>
          <a:xfrm rot="1407093">
            <a:off x="5509919" y="2448158"/>
            <a:ext cx="901521" cy="19623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a destra 27"/>
          <p:cNvSpPr/>
          <p:nvPr/>
        </p:nvSpPr>
        <p:spPr>
          <a:xfrm rot="5400000">
            <a:off x="6899532" y="3837772"/>
            <a:ext cx="576150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/>
          <p:cNvSpPr/>
          <p:nvPr/>
        </p:nvSpPr>
        <p:spPr>
          <a:xfrm rot="5400000">
            <a:off x="1570940" y="3405724"/>
            <a:ext cx="576150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/>
          <p:cNvSpPr/>
          <p:nvPr/>
        </p:nvSpPr>
        <p:spPr>
          <a:xfrm>
            <a:off x="2987824" y="2348880"/>
            <a:ext cx="576150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ottotitolo 2"/>
          <p:cNvSpPr txBox="1">
            <a:spLocks/>
          </p:cNvSpPr>
          <p:nvPr/>
        </p:nvSpPr>
        <p:spPr>
          <a:xfrm>
            <a:off x="2483768" y="2060848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Mask</a:t>
            </a: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R-CNN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Freccia angolare in su 32"/>
          <p:cNvSpPr/>
          <p:nvPr/>
        </p:nvSpPr>
        <p:spPr>
          <a:xfrm rot="5400000">
            <a:off x="2483768" y="3212976"/>
            <a:ext cx="1872208" cy="432048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Mask</a:t>
            </a:r>
            <a:r>
              <a:rPr lang="it-IT" dirty="0" smtClean="0"/>
              <a:t> R-CNN on </a:t>
            </a:r>
            <a:r>
              <a:rPr lang="it-IT" dirty="0" err="1" smtClean="0"/>
              <a:t>Potted</a:t>
            </a:r>
            <a:r>
              <a:rPr lang="it-IT" dirty="0" smtClean="0"/>
              <a:t> </a:t>
            </a:r>
            <a:r>
              <a:rPr lang="it-IT" dirty="0" err="1" smtClean="0"/>
              <a:t>Plants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1" y="1844824"/>
            <a:ext cx="1656184" cy="112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844824"/>
            <a:ext cx="160245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221088"/>
            <a:ext cx="1733525" cy="11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3573016"/>
            <a:ext cx="162848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7385" y="2574970"/>
            <a:ext cx="1364975" cy="99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5974" y="4509120"/>
            <a:ext cx="137874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reccia a destra 21"/>
          <p:cNvSpPr/>
          <p:nvPr/>
        </p:nvSpPr>
        <p:spPr>
          <a:xfrm rot="19744366">
            <a:off x="5566452" y="3502700"/>
            <a:ext cx="901521" cy="19623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ottotitolo 2"/>
          <p:cNvSpPr txBox="1">
            <a:spLocks/>
          </p:cNvSpPr>
          <p:nvPr/>
        </p:nvSpPr>
        <p:spPr>
          <a:xfrm>
            <a:off x="1115616" y="1556792"/>
            <a:ext cx="1512168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Source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Image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Sottotitolo 2"/>
          <p:cNvSpPr txBox="1">
            <a:spLocks/>
          </p:cNvSpPr>
          <p:nvPr/>
        </p:nvSpPr>
        <p:spPr>
          <a:xfrm>
            <a:off x="3851920" y="1340768"/>
            <a:ext cx="1584176" cy="43204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Potted</a:t>
            </a: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Plant</a:t>
            </a: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Segmentation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Sottotitolo 2"/>
          <p:cNvSpPr txBox="1">
            <a:spLocks/>
          </p:cNvSpPr>
          <p:nvPr/>
        </p:nvSpPr>
        <p:spPr>
          <a:xfrm>
            <a:off x="3923928" y="4725144"/>
            <a:ext cx="1584176" cy="43204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Vase</a:t>
            </a:r>
            <a:endParaRPr lang="it-IT" sz="1300" dirty="0" smtClean="0">
              <a:solidFill>
                <a:schemeClr val="tx2"/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Segmentation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Sottotitolo 2"/>
          <p:cNvSpPr txBox="1">
            <a:spLocks/>
          </p:cNvSpPr>
          <p:nvPr/>
        </p:nvSpPr>
        <p:spPr>
          <a:xfrm>
            <a:off x="971600" y="3933056"/>
            <a:ext cx="194421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QR-Code </a:t>
            </a: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Reading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Sottotitolo 2"/>
          <p:cNvSpPr txBox="1">
            <a:spLocks/>
          </p:cNvSpPr>
          <p:nvPr/>
        </p:nvSpPr>
        <p:spPr>
          <a:xfrm>
            <a:off x="6372200" y="2276872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smtClean="0">
                <a:solidFill>
                  <a:schemeClr val="tx2"/>
                </a:solidFill>
                <a:latin typeface="+mj-lt"/>
              </a:rPr>
              <a:t>XOR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Sottotitolo 2"/>
          <p:cNvSpPr txBox="1">
            <a:spLocks/>
          </p:cNvSpPr>
          <p:nvPr/>
        </p:nvSpPr>
        <p:spPr>
          <a:xfrm>
            <a:off x="7020272" y="3717032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dirty="0" err="1" smtClean="0">
                <a:solidFill>
                  <a:schemeClr val="tx2"/>
                </a:solidFill>
                <a:latin typeface="+mj-lt"/>
              </a:rPr>
              <a:t>Refinement</a:t>
            </a:r>
            <a:endParaRPr kumimoji="0" lang="it-IT" sz="13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Sottotitolo 2"/>
          <p:cNvSpPr txBox="1">
            <a:spLocks/>
          </p:cNvSpPr>
          <p:nvPr/>
        </p:nvSpPr>
        <p:spPr>
          <a:xfrm>
            <a:off x="6372200" y="4221088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Mask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Freccia a destra 26"/>
          <p:cNvSpPr/>
          <p:nvPr/>
        </p:nvSpPr>
        <p:spPr>
          <a:xfrm rot="1407093">
            <a:off x="5509919" y="2448158"/>
            <a:ext cx="901521" cy="19623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a destra 27"/>
          <p:cNvSpPr/>
          <p:nvPr/>
        </p:nvSpPr>
        <p:spPr>
          <a:xfrm rot="5400000">
            <a:off x="6899532" y="3837772"/>
            <a:ext cx="576150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/>
          <p:cNvSpPr/>
          <p:nvPr/>
        </p:nvSpPr>
        <p:spPr>
          <a:xfrm rot="5400000">
            <a:off x="1570940" y="3405724"/>
            <a:ext cx="576150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/>
          <p:cNvSpPr/>
          <p:nvPr/>
        </p:nvSpPr>
        <p:spPr>
          <a:xfrm>
            <a:off x="2987738" y="2348880"/>
            <a:ext cx="576150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ottotitolo 2"/>
          <p:cNvSpPr txBox="1">
            <a:spLocks/>
          </p:cNvSpPr>
          <p:nvPr/>
        </p:nvSpPr>
        <p:spPr>
          <a:xfrm>
            <a:off x="2483768" y="2060848"/>
            <a:ext cx="1584176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err="1" smtClean="0">
                <a:solidFill>
                  <a:schemeClr val="tx2"/>
                </a:solidFill>
                <a:latin typeface="+mj-lt"/>
              </a:rPr>
              <a:t>Mask</a:t>
            </a: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 R-CNN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Freccia angolare in su 22"/>
          <p:cNvSpPr/>
          <p:nvPr/>
        </p:nvSpPr>
        <p:spPr>
          <a:xfrm rot="5400000">
            <a:off x="2483768" y="3212976"/>
            <a:ext cx="1872208" cy="432048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NDVI </a:t>
            </a:r>
            <a:r>
              <a:rPr lang="it-IT" dirty="0" err="1" smtClean="0"/>
              <a:t>Final</a:t>
            </a:r>
            <a:r>
              <a:rPr lang="it-IT" dirty="0" smtClean="0"/>
              <a:t> </a:t>
            </a:r>
            <a:r>
              <a:rPr lang="it-IT" dirty="0" err="1" smtClean="0"/>
              <a:t>Results</a:t>
            </a:r>
            <a:endParaRPr lang="it-IT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564904"/>
            <a:ext cx="224731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725144"/>
            <a:ext cx="283642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764578"/>
            <a:ext cx="2820834" cy="154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444672"/>
            <a:ext cx="2545043" cy="170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ccia a destra 9"/>
          <p:cNvSpPr/>
          <p:nvPr/>
        </p:nvSpPr>
        <p:spPr>
          <a:xfrm rot="5400000">
            <a:off x="2219055" y="4341784"/>
            <a:ext cx="432049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/>
          <p:cNvSpPr/>
          <p:nvPr/>
        </p:nvSpPr>
        <p:spPr>
          <a:xfrm rot="5400000">
            <a:off x="6276872" y="4341784"/>
            <a:ext cx="432049" cy="1906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11560" y="1196752"/>
            <a:ext cx="7488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However, due to light conditions, the final result can change its appearance</a:t>
            </a:r>
          </a:p>
          <a:p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Therefore the acquisitions are taken at precise time of the day, exploiting the best possible scenario in term of light</a:t>
            </a:r>
            <a:endParaRPr lang="it-IT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>
          <a:xfrm>
            <a:off x="539552" y="1196752"/>
            <a:ext cx="8229600" cy="4937760"/>
          </a:xfrm>
        </p:spPr>
        <p:txBody>
          <a:bodyPr>
            <a:normAutofit/>
          </a:bodyPr>
          <a:lstStyle/>
          <a:p>
            <a:r>
              <a:rPr lang="it-IT" sz="1400" dirty="0" err="1" smtClean="0">
                <a:latin typeface="+mj-lt"/>
              </a:rPr>
              <a:t>Inserted</a:t>
            </a:r>
            <a:r>
              <a:rPr lang="it-IT" sz="1400" dirty="0" smtClean="0">
                <a:latin typeface="+mj-lt"/>
              </a:rPr>
              <a:t> a </a:t>
            </a:r>
            <a:r>
              <a:rPr lang="it-IT" sz="1400" dirty="0" err="1" smtClean="0">
                <a:latin typeface="+mj-lt"/>
              </a:rPr>
              <a:t>periodic</a:t>
            </a:r>
            <a:r>
              <a:rPr lang="it-IT" sz="1400" dirty="0" smtClean="0">
                <a:latin typeface="+mj-lt"/>
              </a:rPr>
              <a:t> routine </a:t>
            </a:r>
            <a:r>
              <a:rPr lang="it-IT" sz="1400" dirty="0" err="1" smtClean="0">
                <a:latin typeface="+mj-lt"/>
              </a:rPr>
              <a:t>to</a:t>
            </a:r>
            <a:r>
              <a:rPr lang="it-IT" sz="1400" dirty="0" smtClean="0">
                <a:latin typeface="+mj-lt"/>
              </a:rPr>
              <a:t> monitor the </a:t>
            </a:r>
            <a:r>
              <a:rPr lang="it-IT" sz="1400" dirty="0" err="1" smtClean="0">
                <a:latin typeface="+mj-lt"/>
              </a:rPr>
              <a:t>following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main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aspects</a:t>
            </a:r>
            <a:r>
              <a:rPr lang="it-IT" sz="1400" dirty="0" smtClean="0">
                <a:latin typeface="+mj-lt"/>
              </a:rPr>
              <a:t>: </a:t>
            </a:r>
          </a:p>
          <a:p>
            <a:pPr lvl="1"/>
            <a:r>
              <a:rPr lang="it-IT" sz="1400" dirty="0" err="1" smtClean="0">
                <a:latin typeface="+mj-lt"/>
              </a:rPr>
              <a:t>Cycle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Pump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Activation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Conditions</a:t>
            </a:r>
            <a:endParaRPr lang="it-IT" sz="1400" dirty="0" smtClean="0">
              <a:latin typeface="+mj-lt"/>
            </a:endParaRPr>
          </a:p>
          <a:p>
            <a:pPr lvl="1"/>
            <a:r>
              <a:rPr lang="it-IT" sz="1400" dirty="0" smtClean="0">
                <a:latin typeface="+mj-lt"/>
              </a:rPr>
              <a:t>Water </a:t>
            </a:r>
            <a:r>
              <a:rPr lang="it-IT" sz="1400" dirty="0" err="1" smtClean="0">
                <a:latin typeface="+mj-lt"/>
              </a:rPr>
              <a:t>Level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Alert</a:t>
            </a:r>
            <a:endParaRPr lang="it-IT" sz="1400" dirty="0" smtClean="0">
              <a:latin typeface="+mj-lt"/>
            </a:endParaRPr>
          </a:p>
          <a:p>
            <a:pPr lvl="1"/>
            <a:r>
              <a:rPr lang="it-IT" sz="1400" dirty="0" smtClean="0">
                <a:latin typeface="+mj-lt"/>
              </a:rPr>
              <a:t>NDVI </a:t>
            </a:r>
            <a:r>
              <a:rPr lang="it-IT" sz="1400" dirty="0" err="1" smtClean="0">
                <a:latin typeface="+mj-lt"/>
              </a:rPr>
              <a:t>Alert</a:t>
            </a:r>
            <a:endParaRPr lang="it-IT" sz="1400" dirty="0" smtClean="0">
              <a:latin typeface="+mj-lt"/>
            </a:endParaRPr>
          </a:p>
          <a:p>
            <a:pPr>
              <a:buNone/>
            </a:pPr>
            <a:endParaRPr lang="it-IT" sz="1400" dirty="0" smtClean="0">
              <a:latin typeface="+mj-lt"/>
            </a:endParaRPr>
          </a:p>
          <a:p>
            <a:pPr>
              <a:buNone/>
            </a:pPr>
            <a:r>
              <a:rPr lang="it-IT" sz="1400" dirty="0" err="1" smtClean="0">
                <a:latin typeface="+mj-lt"/>
              </a:rPr>
              <a:t>Every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b="1" i="1" dirty="0" smtClean="0">
                <a:latin typeface="+mj-lt"/>
              </a:rPr>
              <a:t>5 </a:t>
            </a:r>
            <a:r>
              <a:rPr lang="it-IT" sz="1400" b="1" i="1" dirty="0" err="1" smtClean="0">
                <a:latin typeface="+mj-lt"/>
              </a:rPr>
              <a:t>seconds</a:t>
            </a:r>
            <a:r>
              <a:rPr lang="it-IT" sz="1400" b="1" i="1" dirty="0" smtClean="0">
                <a:latin typeface="+mj-lt"/>
              </a:rPr>
              <a:t> </a:t>
            </a:r>
            <a:r>
              <a:rPr lang="it-IT" sz="1400" dirty="0" smtClean="0">
                <a:latin typeface="+mj-lt"/>
              </a:rPr>
              <a:t>the server </a:t>
            </a:r>
            <a:r>
              <a:rPr lang="it-IT" sz="1400" dirty="0" err="1" smtClean="0">
                <a:latin typeface="+mj-lt"/>
              </a:rPr>
              <a:t>process</a:t>
            </a:r>
            <a:r>
              <a:rPr lang="it-IT" sz="1400" dirty="0" smtClean="0">
                <a:latin typeface="+mj-lt"/>
              </a:rPr>
              <a:t> the data and </a:t>
            </a:r>
            <a:r>
              <a:rPr lang="it-IT" sz="1400" dirty="0" err="1" smtClean="0">
                <a:latin typeface="+mj-lt"/>
              </a:rPr>
              <a:t>makes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decisions</a:t>
            </a:r>
            <a:endParaRPr lang="it-IT" sz="1400" dirty="0" smtClean="0">
              <a:latin typeface="+mj-lt"/>
            </a:endParaRPr>
          </a:p>
          <a:p>
            <a:endParaRPr lang="it-IT" sz="1400" u="sng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Server </a:t>
            </a:r>
            <a:r>
              <a:rPr lang="it-IT" dirty="0" err="1" smtClean="0"/>
              <a:t>Scheduling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3059832" y="5013176"/>
            <a:ext cx="2088232" cy="864096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cxnSp>
        <p:nvCxnSpPr>
          <p:cNvPr id="10" name="Connettore 4 9"/>
          <p:cNvCxnSpPr>
            <a:stCxn id="8" idx="2"/>
            <a:endCxn id="33" idx="0"/>
          </p:cNvCxnSpPr>
          <p:nvPr/>
        </p:nvCxnSpPr>
        <p:spPr>
          <a:xfrm rot="5400000" flipH="1">
            <a:off x="2879812" y="4653136"/>
            <a:ext cx="2448272" cy="12700"/>
          </a:xfrm>
          <a:prstGeom prst="bentConnector5">
            <a:avLst>
              <a:gd name="adj1" fmla="val -9337"/>
              <a:gd name="adj2" fmla="val 15351461"/>
              <a:gd name="adj3" fmla="val 109337"/>
            </a:avLst>
          </a:prstGeom>
          <a:ln w="38100" cmpd="sng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3059832" y="5085184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1400" dirty="0" smtClean="0"/>
              <a:t>  </a:t>
            </a:r>
            <a:r>
              <a:rPr lang="it-IT" sz="1400" dirty="0" err="1" smtClean="0"/>
              <a:t>Check</a:t>
            </a:r>
            <a:r>
              <a:rPr lang="it-IT" sz="1400" dirty="0" smtClean="0"/>
              <a:t> </a:t>
            </a:r>
            <a:r>
              <a:rPr lang="it-IT" sz="1400" dirty="0" err="1" smtClean="0"/>
              <a:t>Pump</a:t>
            </a:r>
            <a:r>
              <a:rPr lang="it-IT" sz="1400" dirty="0" smtClean="0"/>
              <a:t> </a:t>
            </a:r>
            <a:r>
              <a:rPr lang="it-IT" sz="1400" dirty="0" err="1" smtClean="0"/>
              <a:t>Activations</a:t>
            </a:r>
            <a:endParaRPr lang="it-IT" sz="1400" dirty="0" smtClean="0"/>
          </a:p>
          <a:p>
            <a:pPr>
              <a:buFont typeface="Arial" pitchFamily="34" charset="0"/>
              <a:buChar char="•"/>
            </a:pPr>
            <a:r>
              <a:rPr lang="it-IT" sz="1400" dirty="0" smtClean="0"/>
              <a:t>  </a:t>
            </a:r>
            <a:r>
              <a:rPr lang="it-IT" sz="1400" dirty="0" err="1" smtClean="0"/>
              <a:t>Check</a:t>
            </a:r>
            <a:r>
              <a:rPr lang="it-IT" sz="1400" dirty="0" smtClean="0"/>
              <a:t> Water </a:t>
            </a:r>
            <a:r>
              <a:rPr lang="it-IT" sz="1400" dirty="0" err="1" smtClean="0"/>
              <a:t>Level</a:t>
            </a:r>
            <a:endParaRPr lang="it-IT" sz="1400" dirty="0" smtClean="0"/>
          </a:p>
          <a:p>
            <a:pPr>
              <a:buFont typeface="Arial" pitchFamily="34" charset="0"/>
              <a:buChar char="•"/>
            </a:pPr>
            <a:r>
              <a:rPr lang="it-IT" sz="1400" dirty="0" smtClean="0"/>
              <a:t>  </a:t>
            </a:r>
            <a:r>
              <a:rPr lang="it-IT" sz="1400" dirty="0" err="1" smtClean="0"/>
              <a:t>Check</a:t>
            </a:r>
            <a:r>
              <a:rPr lang="it-IT" sz="1400" dirty="0" smtClean="0"/>
              <a:t> NDVI</a:t>
            </a:r>
            <a:endParaRPr lang="it-IT" sz="1400" dirty="0"/>
          </a:p>
        </p:txBody>
      </p:sp>
      <p:sp>
        <p:nvSpPr>
          <p:cNvPr id="33" name="Decisione 32"/>
          <p:cNvSpPr/>
          <p:nvPr/>
        </p:nvSpPr>
        <p:spPr>
          <a:xfrm>
            <a:off x="2987824" y="3429000"/>
            <a:ext cx="2232248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3275856" y="378904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/>
              <a:t>Is</a:t>
            </a:r>
            <a:r>
              <a:rPr lang="it-IT" sz="1400" dirty="0" smtClean="0"/>
              <a:t> </a:t>
            </a:r>
            <a:r>
              <a:rPr lang="it-IT" sz="1400" dirty="0" err="1" smtClean="0"/>
              <a:t>an</a:t>
            </a:r>
            <a:r>
              <a:rPr lang="it-IT" sz="1400" dirty="0" smtClean="0"/>
              <a:t> outdoor </a:t>
            </a:r>
            <a:r>
              <a:rPr lang="it-IT" sz="1400" dirty="0" err="1" smtClean="0"/>
              <a:t>plant</a:t>
            </a:r>
            <a:r>
              <a:rPr lang="it-IT" sz="1400" dirty="0" smtClean="0"/>
              <a:t>?</a:t>
            </a:r>
            <a:endParaRPr lang="it-IT" sz="1400" dirty="0"/>
          </a:p>
        </p:txBody>
      </p:sp>
      <p:cxnSp>
        <p:nvCxnSpPr>
          <p:cNvPr id="39" name="Connettore 2 38"/>
          <p:cNvCxnSpPr>
            <a:stCxn id="33" idx="2"/>
            <a:endCxn id="8" idx="0"/>
          </p:cNvCxnSpPr>
          <p:nvPr/>
        </p:nvCxnSpPr>
        <p:spPr>
          <a:xfrm>
            <a:off x="4103948" y="443711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3779912" y="450912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48" name="CasellaDiTesto 47"/>
          <p:cNvSpPr txBox="1"/>
          <p:nvPr/>
        </p:nvSpPr>
        <p:spPr>
          <a:xfrm>
            <a:off x="5364088" y="364502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9" name="Rettangolo arrotondato 48"/>
          <p:cNvSpPr/>
          <p:nvPr/>
        </p:nvSpPr>
        <p:spPr>
          <a:xfrm>
            <a:off x="5940152" y="3501008"/>
            <a:ext cx="2088232" cy="86409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cxnSp>
        <p:nvCxnSpPr>
          <p:cNvPr id="51" name="Connettore 2 50"/>
          <p:cNvCxnSpPr>
            <a:stCxn id="33" idx="3"/>
            <a:endCxn id="49" idx="1"/>
          </p:cNvCxnSpPr>
          <p:nvPr/>
        </p:nvCxnSpPr>
        <p:spPr>
          <a:xfrm>
            <a:off x="5220072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/>
          <p:cNvSpPr txBox="1"/>
          <p:nvPr/>
        </p:nvSpPr>
        <p:spPr>
          <a:xfrm>
            <a:off x="5940152" y="376987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  </a:t>
            </a:r>
            <a:r>
              <a:rPr lang="it-IT" sz="1400" dirty="0" err="1" smtClean="0"/>
              <a:t>Get</a:t>
            </a:r>
            <a:r>
              <a:rPr lang="it-IT" sz="1400" dirty="0" smtClean="0"/>
              <a:t> </a:t>
            </a:r>
            <a:r>
              <a:rPr lang="it-IT" sz="1400" dirty="0" err="1" smtClean="0"/>
              <a:t>Weather</a:t>
            </a:r>
            <a:r>
              <a:rPr lang="it-IT" sz="1400" dirty="0" smtClean="0"/>
              <a:t> </a:t>
            </a:r>
            <a:r>
              <a:rPr lang="it-IT" sz="1400" dirty="0" err="1" smtClean="0"/>
              <a:t>Forecasts</a:t>
            </a:r>
            <a:endParaRPr lang="it-IT" sz="1400" dirty="0" smtClean="0"/>
          </a:p>
          <a:p>
            <a:pPr>
              <a:buFont typeface="Arial" pitchFamily="34" charset="0"/>
              <a:buChar char="•"/>
            </a:pPr>
            <a:endParaRPr lang="it-IT" sz="1400" dirty="0"/>
          </a:p>
        </p:txBody>
      </p:sp>
      <p:cxnSp>
        <p:nvCxnSpPr>
          <p:cNvPr id="56" name="Forma 55"/>
          <p:cNvCxnSpPr>
            <a:stCxn id="49" idx="2"/>
          </p:cNvCxnSpPr>
          <p:nvPr/>
        </p:nvCxnSpPr>
        <p:spPr>
          <a:xfrm rot="5400000">
            <a:off x="5526106" y="3987062"/>
            <a:ext cx="1080120" cy="183620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60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sz="1400" dirty="0" smtClean="0">
              <a:latin typeface="+mj-lt"/>
            </a:endParaRPr>
          </a:p>
          <a:p>
            <a:endParaRPr lang="it-IT" sz="1400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Server Processing</a:t>
            </a:r>
            <a:endParaRPr lang="it-IT" dirty="0"/>
          </a:p>
        </p:txBody>
      </p:sp>
      <p:sp>
        <p:nvSpPr>
          <p:cNvPr id="9" name="Decisione 8"/>
          <p:cNvSpPr/>
          <p:nvPr/>
        </p:nvSpPr>
        <p:spPr>
          <a:xfrm>
            <a:off x="755576" y="1412776"/>
            <a:ext cx="3024336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043608" y="1556792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 smtClean="0"/>
              <a:t>Cold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Weather</a:t>
            </a:r>
            <a:r>
              <a:rPr lang="it-IT" sz="1400" b="1" dirty="0" smtClean="0"/>
              <a:t> </a:t>
            </a:r>
          </a:p>
          <a:p>
            <a:pPr algn="ctr"/>
            <a:r>
              <a:rPr lang="it-IT" sz="1400" b="1" i="1" dirty="0" smtClean="0"/>
              <a:t>OR </a:t>
            </a:r>
          </a:p>
          <a:p>
            <a:pPr algn="ctr"/>
            <a:r>
              <a:rPr lang="it-IT" sz="1400" b="1" dirty="0" err="1" smtClean="0"/>
              <a:t>Raining</a:t>
            </a:r>
            <a:r>
              <a:rPr lang="it-IT" sz="1400" b="1" dirty="0" smtClean="0"/>
              <a:t> ?</a:t>
            </a:r>
            <a:endParaRPr lang="it-IT" sz="1400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3923928" y="168106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20" name="Decisione 19"/>
          <p:cNvSpPr/>
          <p:nvPr/>
        </p:nvSpPr>
        <p:spPr>
          <a:xfrm>
            <a:off x="755576" y="2708920"/>
            <a:ext cx="3024336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1043608" y="2947010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dirty="0" smtClean="0"/>
              <a:t>Water </a:t>
            </a:r>
            <a:r>
              <a:rPr lang="it-IT" sz="1000" b="1" i="1" dirty="0" err="1" smtClean="0"/>
              <a:t>Level</a:t>
            </a:r>
            <a:r>
              <a:rPr lang="it-IT" sz="1000" b="1" i="1" dirty="0" smtClean="0"/>
              <a:t> </a:t>
            </a:r>
            <a:r>
              <a:rPr lang="it-IT" sz="1000" b="1" dirty="0" smtClean="0"/>
              <a:t>&lt; Water_Level_Param</a:t>
            </a:r>
          </a:p>
          <a:p>
            <a:pPr algn="ctr"/>
            <a:r>
              <a:rPr lang="it-IT" sz="1000" b="1" i="1" dirty="0" smtClean="0"/>
              <a:t>AND</a:t>
            </a:r>
          </a:p>
          <a:p>
            <a:pPr algn="ctr"/>
            <a:r>
              <a:rPr lang="it-IT" sz="1000" b="1" dirty="0" smtClean="0"/>
              <a:t>Air Temperature &gt; 0?</a:t>
            </a:r>
            <a:endParaRPr lang="it-IT" sz="1000" b="1" dirty="0"/>
          </a:p>
        </p:txBody>
      </p:sp>
      <p:sp>
        <p:nvSpPr>
          <p:cNvPr id="23" name="Decisione 22"/>
          <p:cNvSpPr/>
          <p:nvPr/>
        </p:nvSpPr>
        <p:spPr>
          <a:xfrm>
            <a:off x="755576" y="4005064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1043608" y="4315162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i="1" dirty="0" err="1" smtClean="0"/>
              <a:t>Soil</a:t>
            </a:r>
            <a:r>
              <a:rPr lang="it-IT" sz="900" b="1" i="1" dirty="0" smtClean="0"/>
              <a:t> </a:t>
            </a:r>
            <a:r>
              <a:rPr lang="it-IT" sz="900" b="1" i="1" dirty="0" err="1" smtClean="0"/>
              <a:t>Humiidty</a:t>
            </a:r>
            <a:r>
              <a:rPr lang="it-IT" sz="900" b="1" i="1" dirty="0" smtClean="0"/>
              <a:t> </a:t>
            </a:r>
            <a:r>
              <a:rPr lang="it-IT" sz="900" b="1" dirty="0" smtClean="0"/>
              <a:t>&lt;  Soil_Humidty_Thr_Low</a:t>
            </a:r>
          </a:p>
          <a:p>
            <a:pPr algn="ctr"/>
            <a:r>
              <a:rPr lang="it-IT" sz="900" b="1" i="1" dirty="0" smtClean="0"/>
              <a:t>AND</a:t>
            </a:r>
          </a:p>
          <a:p>
            <a:pPr algn="ctr"/>
            <a:r>
              <a:rPr lang="it-IT" sz="900" b="1" dirty="0" smtClean="0"/>
              <a:t>Water_Pump_ON == false ?</a:t>
            </a:r>
            <a:endParaRPr lang="it-IT" sz="900" b="1" dirty="0"/>
          </a:p>
        </p:txBody>
      </p:sp>
      <p:sp>
        <p:nvSpPr>
          <p:cNvPr id="25" name="Rettangolo 24"/>
          <p:cNvSpPr/>
          <p:nvPr/>
        </p:nvSpPr>
        <p:spPr>
          <a:xfrm>
            <a:off x="1115616" y="5536977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43608" y="55892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Water_Pump_ON = </a:t>
            </a:r>
            <a:r>
              <a:rPr lang="it-IT" sz="1400" b="1" dirty="0" err="1" smtClean="0"/>
              <a:t>true</a:t>
            </a:r>
            <a:endParaRPr lang="it-IT" sz="1400" b="1" dirty="0"/>
          </a:p>
        </p:txBody>
      </p:sp>
      <p:sp>
        <p:nvSpPr>
          <p:cNvPr id="27" name="Decisione 26"/>
          <p:cNvSpPr/>
          <p:nvPr/>
        </p:nvSpPr>
        <p:spPr>
          <a:xfrm>
            <a:off x="4355976" y="4005064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644008" y="4315162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i="1" dirty="0" err="1" smtClean="0"/>
              <a:t>Soil</a:t>
            </a:r>
            <a:r>
              <a:rPr lang="it-IT" sz="900" b="1" i="1" dirty="0" smtClean="0"/>
              <a:t> </a:t>
            </a:r>
            <a:r>
              <a:rPr lang="it-IT" sz="900" b="1" i="1" dirty="0" err="1" smtClean="0"/>
              <a:t>Humiidty</a:t>
            </a:r>
            <a:r>
              <a:rPr lang="it-IT" sz="900" b="1" i="1" dirty="0" smtClean="0"/>
              <a:t> </a:t>
            </a:r>
            <a:r>
              <a:rPr lang="it-IT" sz="900" b="1" dirty="0" smtClean="0"/>
              <a:t>&lt;  Soil_Humidty_Thr_High</a:t>
            </a:r>
          </a:p>
          <a:p>
            <a:pPr algn="ctr"/>
            <a:r>
              <a:rPr lang="it-IT" sz="900" b="1" i="1" dirty="0" smtClean="0"/>
              <a:t>AND</a:t>
            </a:r>
          </a:p>
          <a:p>
            <a:pPr algn="ctr"/>
            <a:r>
              <a:rPr lang="it-IT" sz="900" b="1" dirty="0" smtClean="0"/>
              <a:t>Water_Pump_ON == </a:t>
            </a:r>
            <a:r>
              <a:rPr lang="it-IT" sz="900" b="1" dirty="0" err="1" smtClean="0"/>
              <a:t>true</a:t>
            </a:r>
            <a:r>
              <a:rPr lang="it-IT" sz="900" b="1" dirty="0" smtClean="0"/>
              <a:t>?</a:t>
            </a:r>
            <a:endParaRPr lang="it-IT" sz="900" b="1" dirty="0"/>
          </a:p>
        </p:txBody>
      </p:sp>
      <p:sp>
        <p:nvSpPr>
          <p:cNvPr id="29" name="Rettangolo 28"/>
          <p:cNvSpPr/>
          <p:nvPr/>
        </p:nvSpPr>
        <p:spPr>
          <a:xfrm>
            <a:off x="4716016" y="5536977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4644008" y="55892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Water_Pump_ON = false</a:t>
            </a:r>
            <a:endParaRPr lang="it-IT" sz="1400" b="1" dirty="0"/>
          </a:p>
        </p:txBody>
      </p:sp>
      <p:cxnSp>
        <p:nvCxnSpPr>
          <p:cNvPr id="32" name="Connettore 2 31"/>
          <p:cNvCxnSpPr>
            <a:stCxn id="9" idx="2"/>
            <a:endCxn id="20" idx="0"/>
          </p:cNvCxnSpPr>
          <p:nvPr/>
        </p:nvCxnSpPr>
        <p:spPr>
          <a:xfrm>
            <a:off x="2267744" y="242088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>
            <a:stCxn id="20" idx="2"/>
            <a:endCxn id="23" idx="0"/>
          </p:cNvCxnSpPr>
          <p:nvPr/>
        </p:nvCxnSpPr>
        <p:spPr>
          <a:xfrm>
            <a:off x="2267744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23" idx="2"/>
          </p:cNvCxnSpPr>
          <p:nvPr/>
        </p:nvCxnSpPr>
        <p:spPr>
          <a:xfrm>
            <a:off x="2267744" y="50851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3" idx="3"/>
            <a:endCxn id="27" idx="1"/>
          </p:cNvCxnSpPr>
          <p:nvPr/>
        </p:nvCxnSpPr>
        <p:spPr>
          <a:xfrm>
            <a:off x="3779912" y="45451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3923928" y="429309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cxnSp>
        <p:nvCxnSpPr>
          <p:cNvPr id="41" name="Connettore 2 40"/>
          <p:cNvCxnSpPr>
            <a:stCxn id="27" idx="2"/>
          </p:cNvCxnSpPr>
          <p:nvPr/>
        </p:nvCxnSpPr>
        <p:spPr>
          <a:xfrm>
            <a:off x="5868144" y="50851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1979712" y="240114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1979712" y="369728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1979712" y="513744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5580112" y="513744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cxnSp>
        <p:nvCxnSpPr>
          <p:cNvPr id="52" name="Connettore 2 51"/>
          <p:cNvCxnSpPr>
            <a:endCxn id="9" idx="0"/>
          </p:cNvCxnSpPr>
          <p:nvPr/>
        </p:nvCxnSpPr>
        <p:spPr>
          <a:xfrm>
            <a:off x="2267744" y="1196752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4 32"/>
          <p:cNvCxnSpPr>
            <a:stCxn id="9" idx="3"/>
            <a:endCxn id="45" idx="3"/>
          </p:cNvCxnSpPr>
          <p:nvPr/>
        </p:nvCxnSpPr>
        <p:spPr>
          <a:xfrm>
            <a:off x="3779912" y="1916832"/>
            <a:ext cx="2088232" cy="3374504"/>
          </a:xfrm>
          <a:prstGeom prst="bentConnector3">
            <a:avLst>
              <a:gd name="adj1" fmla="val 1904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25" idx="2"/>
          </p:cNvCxnSpPr>
          <p:nvPr/>
        </p:nvCxnSpPr>
        <p:spPr>
          <a:xfrm>
            <a:off x="2267744" y="5969025"/>
            <a:ext cx="0" cy="340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Forma 47"/>
          <p:cNvCxnSpPr/>
          <p:nvPr/>
        </p:nvCxnSpPr>
        <p:spPr>
          <a:xfrm rot="10800000" flipV="1">
            <a:off x="2267744" y="5949280"/>
            <a:ext cx="3600400" cy="144018"/>
          </a:xfrm>
          <a:prstGeom prst="bentConnector3">
            <a:avLst>
              <a:gd name="adj1" fmla="val -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20" idx="3"/>
          </p:cNvCxnSpPr>
          <p:nvPr/>
        </p:nvCxnSpPr>
        <p:spPr>
          <a:xfrm>
            <a:off x="3779912" y="3212976"/>
            <a:ext cx="3960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3923928" y="292494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400" dirty="0" err="1" smtClean="0">
                <a:latin typeface="+mj-lt"/>
              </a:rPr>
              <a:t>Even</a:t>
            </a:r>
            <a:r>
              <a:rPr lang="it-IT" sz="1400" dirty="0" smtClean="0">
                <a:latin typeface="+mj-lt"/>
              </a:rPr>
              <a:t> in some </a:t>
            </a:r>
            <a:r>
              <a:rPr lang="it-IT" sz="1400" dirty="0" err="1" smtClean="0">
                <a:latin typeface="+mj-lt"/>
              </a:rPr>
              <a:t>companies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maneintance</a:t>
            </a:r>
            <a:r>
              <a:rPr lang="it-IT" sz="1400" dirty="0" smtClean="0">
                <a:latin typeface="+mj-lt"/>
              </a:rPr>
              <a:t> can </a:t>
            </a:r>
            <a:r>
              <a:rPr lang="it-IT" sz="1400" dirty="0" err="1" smtClean="0">
                <a:latin typeface="+mj-lt"/>
              </a:rPr>
              <a:t>be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reduced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with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this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approach</a:t>
            </a:r>
            <a:endParaRPr lang="it-IT" sz="1400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2708920"/>
            <a:ext cx="1790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140967"/>
            <a:ext cx="2088232" cy="141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1628801"/>
            <a:ext cx="2071479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ccia a destra 6"/>
          <p:cNvSpPr/>
          <p:nvPr/>
        </p:nvSpPr>
        <p:spPr>
          <a:xfrm>
            <a:off x="4211960" y="3645024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4509120"/>
            <a:ext cx="2088231" cy="153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er 8"/>
          <p:cNvSpPr/>
          <p:nvPr/>
        </p:nvSpPr>
        <p:spPr>
          <a:xfrm>
            <a:off x="5364088" y="2276872"/>
            <a:ext cx="2448272" cy="2808312"/>
          </a:xfrm>
          <a:prstGeom prst="mathMultiply">
            <a:avLst>
              <a:gd name="adj1" fmla="val 79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arrotondato 30"/>
          <p:cNvSpPr/>
          <p:nvPr/>
        </p:nvSpPr>
        <p:spPr>
          <a:xfrm>
            <a:off x="467544" y="2420888"/>
            <a:ext cx="7416824" cy="396044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sz="1400" dirty="0" smtClean="0">
              <a:latin typeface="+mj-lt"/>
            </a:endParaRPr>
          </a:p>
          <a:p>
            <a:endParaRPr lang="it-IT" sz="1400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Server Processing</a:t>
            </a:r>
            <a:endParaRPr lang="it-IT" dirty="0"/>
          </a:p>
        </p:txBody>
      </p:sp>
      <p:sp>
        <p:nvSpPr>
          <p:cNvPr id="9" name="Decisione 8"/>
          <p:cNvSpPr/>
          <p:nvPr/>
        </p:nvSpPr>
        <p:spPr>
          <a:xfrm>
            <a:off x="755576" y="1412776"/>
            <a:ext cx="3024336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043608" y="1556792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 smtClean="0"/>
              <a:t>Cold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Weather</a:t>
            </a:r>
            <a:r>
              <a:rPr lang="it-IT" sz="1400" b="1" dirty="0" smtClean="0"/>
              <a:t> </a:t>
            </a:r>
          </a:p>
          <a:p>
            <a:pPr algn="ctr"/>
            <a:r>
              <a:rPr lang="it-IT" sz="1400" b="1" i="1" dirty="0" smtClean="0"/>
              <a:t>OR </a:t>
            </a:r>
          </a:p>
          <a:p>
            <a:pPr algn="ctr"/>
            <a:r>
              <a:rPr lang="it-IT" sz="1400" b="1" dirty="0" err="1" smtClean="0"/>
              <a:t>Raining</a:t>
            </a:r>
            <a:r>
              <a:rPr lang="it-IT" sz="1400" b="1" dirty="0" smtClean="0"/>
              <a:t> ?</a:t>
            </a:r>
            <a:endParaRPr lang="it-IT" sz="1400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3923928" y="168106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20" name="Decisione 19"/>
          <p:cNvSpPr/>
          <p:nvPr/>
        </p:nvSpPr>
        <p:spPr>
          <a:xfrm>
            <a:off x="755576" y="2708920"/>
            <a:ext cx="3024336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1043608" y="2947010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dirty="0" smtClean="0"/>
              <a:t>Water </a:t>
            </a:r>
            <a:r>
              <a:rPr lang="it-IT" sz="1000" b="1" i="1" dirty="0" err="1" smtClean="0"/>
              <a:t>Level</a:t>
            </a:r>
            <a:r>
              <a:rPr lang="it-IT" sz="1000" b="1" i="1" dirty="0" smtClean="0"/>
              <a:t> </a:t>
            </a:r>
            <a:r>
              <a:rPr lang="it-IT" sz="1000" b="1" dirty="0" smtClean="0"/>
              <a:t>&lt; Water_Level_Param</a:t>
            </a:r>
          </a:p>
          <a:p>
            <a:pPr algn="ctr"/>
            <a:r>
              <a:rPr lang="it-IT" sz="1000" b="1" i="1" dirty="0" smtClean="0"/>
              <a:t>AND</a:t>
            </a:r>
          </a:p>
          <a:p>
            <a:pPr algn="ctr"/>
            <a:r>
              <a:rPr lang="it-IT" sz="1000" b="1" dirty="0" smtClean="0"/>
              <a:t>Air Temperature &gt; 0?</a:t>
            </a:r>
            <a:endParaRPr lang="it-IT" sz="1000" b="1" dirty="0"/>
          </a:p>
        </p:txBody>
      </p:sp>
      <p:sp>
        <p:nvSpPr>
          <p:cNvPr id="23" name="Decisione 22"/>
          <p:cNvSpPr/>
          <p:nvPr/>
        </p:nvSpPr>
        <p:spPr>
          <a:xfrm>
            <a:off x="755576" y="4005064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1043608" y="4315162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i="1" dirty="0" err="1" smtClean="0"/>
              <a:t>Soil</a:t>
            </a:r>
            <a:r>
              <a:rPr lang="it-IT" sz="900" b="1" i="1" dirty="0" smtClean="0"/>
              <a:t> </a:t>
            </a:r>
            <a:r>
              <a:rPr lang="it-IT" sz="900" b="1" i="1" dirty="0" err="1" smtClean="0"/>
              <a:t>Humiidty</a:t>
            </a:r>
            <a:r>
              <a:rPr lang="it-IT" sz="900" b="1" i="1" dirty="0" smtClean="0"/>
              <a:t> </a:t>
            </a:r>
            <a:r>
              <a:rPr lang="it-IT" sz="900" b="1" dirty="0" smtClean="0"/>
              <a:t>&lt;  Soil_Humidty_Thr_Low</a:t>
            </a:r>
          </a:p>
          <a:p>
            <a:pPr algn="ctr"/>
            <a:r>
              <a:rPr lang="it-IT" sz="900" b="1" i="1" dirty="0" smtClean="0"/>
              <a:t>AND</a:t>
            </a:r>
          </a:p>
          <a:p>
            <a:pPr algn="ctr"/>
            <a:r>
              <a:rPr lang="it-IT" sz="900" b="1" dirty="0" smtClean="0"/>
              <a:t>Water_Pump_ON == false ?</a:t>
            </a:r>
            <a:endParaRPr lang="it-IT" sz="900" b="1" dirty="0"/>
          </a:p>
        </p:txBody>
      </p:sp>
      <p:sp>
        <p:nvSpPr>
          <p:cNvPr id="25" name="Rettangolo 24"/>
          <p:cNvSpPr/>
          <p:nvPr/>
        </p:nvSpPr>
        <p:spPr>
          <a:xfrm>
            <a:off x="1115616" y="5536977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43608" y="55892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Water_Pump_ON = </a:t>
            </a:r>
            <a:r>
              <a:rPr lang="it-IT" sz="1400" b="1" dirty="0" err="1" smtClean="0"/>
              <a:t>true</a:t>
            </a:r>
            <a:endParaRPr lang="it-IT" sz="1400" b="1" dirty="0"/>
          </a:p>
        </p:txBody>
      </p:sp>
      <p:sp>
        <p:nvSpPr>
          <p:cNvPr id="27" name="Decisione 26"/>
          <p:cNvSpPr/>
          <p:nvPr/>
        </p:nvSpPr>
        <p:spPr>
          <a:xfrm>
            <a:off x="4355976" y="4005064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644008" y="4315162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i="1" dirty="0" err="1" smtClean="0"/>
              <a:t>Soil</a:t>
            </a:r>
            <a:r>
              <a:rPr lang="it-IT" sz="900" b="1" i="1" dirty="0" smtClean="0"/>
              <a:t> </a:t>
            </a:r>
            <a:r>
              <a:rPr lang="it-IT" sz="900" b="1" i="1" dirty="0" err="1" smtClean="0"/>
              <a:t>Humiidty</a:t>
            </a:r>
            <a:r>
              <a:rPr lang="it-IT" sz="900" b="1" i="1" dirty="0" smtClean="0"/>
              <a:t> </a:t>
            </a:r>
            <a:r>
              <a:rPr lang="it-IT" sz="900" b="1" dirty="0" smtClean="0"/>
              <a:t>&lt;  Soil_Humidty_Thr_High</a:t>
            </a:r>
          </a:p>
          <a:p>
            <a:pPr algn="ctr"/>
            <a:r>
              <a:rPr lang="it-IT" sz="900" b="1" i="1" dirty="0" smtClean="0"/>
              <a:t>AND</a:t>
            </a:r>
          </a:p>
          <a:p>
            <a:pPr algn="ctr"/>
            <a:r>
              <a:rPr lang="it-IT" sz="900" b="1" dirty="0" smtClean="0"/>
              <a:t>Water_Pump_ON == </a:t>
            </a:r>
            <a:r>
              <a:rPr lang="it-IT" sz="900" b="1" dirty="0" err="1" smtClean="0"/>
              <a:t>true</a:t>
            </a:r>
            <a:r>
              <a:rPr lang="it-IT" sz="900" b="1" dirty="0" smtClean="0"/>
              <a:t>?</a:t>
            </a:r>
            <a:endParaRPr lang="it-IT" sz="900" b="1" dirty="0"/>
          </a:p>
        </p:txBody>
      </p:sp>
      <p:sp>
        <p:nvSpPr>
          <p:cNvPr id="29" name="Rettangolo 28"/>
          <p:cNvSpPr/>
          <p:nvPr/>
        </p:nvSpPr>
        <p:spPr>
          <a:xfrm>
            <a:off x="4716016" y="5536977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4644008" y="55892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Water_Pump_ON = false</a:t>
            </a:r>
            <a:endParaRPr lang="it-IT" sz="1400" b="1" dirty="0"/>
          </a:p>
        </p:txBody>
      </p:sp>
      <p:cxnSp>
        <p:nvCxnSpPr>
          <p:cNvPr id="32" name="Connettore 2 31"/>
          <p:cNvCxnSpPr>
            <a:stCxn id="9" idx="2"/>
            <a:endCxn id="20" idx="0"/>
          </p:cNvCxnSpPr>
          <p:nvPr/>
        </p:nvCxnSpPr>
        <p:spPr>
          <a:xfrm>
            <a:off x="2267744" y="242088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>
            <a:stCxn id="20" idx="2"/>
            <a:endCxn id="23" idx="0"/>
          </p:cNvCxnSpPr>
          <p:nvPr/>
        </p:nvCxnSpPr>
        <p:spPr>
          <a:xfrm>
            <a:off x="2267744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23" idx="2"/>
          </p:cNvCxnSpPr>
          <p:nvPr/>
        </p:nvCxnSpPr>
        <p:spPr>
          <a:xfrm>
            <a:off x="2267744" y="50851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3" idx="3"/>
            <a:endCxn id="27" idx="1"/>
          </p:cNvCxnSpPr>
          <p:nvPr/>
        </p:nvCxnSpPr>
        <p:spPr>
          <a:xfrm>
            <a:off x="3779912" y="45451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3923928" y="429309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cxnSp>
        <p:nvCxnSpPr>
          <p:cNvPr id="41" name="Connettore 2 40"/>
          <p:cNvCxnSpPr>
            <a:stCxn id="27" idx="2"/>
          </p:cNvCxnSpPr>
          <p:nvPr/>
        </p:nvCxnSpPr>
        <p:spPr>
          <a:xfrm>
            <a:off x="5868144" y="50851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1979712" y="240114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1979712" y="369728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1979712" y="513744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5580112" y="513744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cxnSp>
        <p:nvCxnSpPr>
          <p:cNvPr id="52" name="Connettore 2 51"/>
          <p:cNvCxnSpPr>
            <a:endCxn id="9" idx="0"/>
          </p:cNvCxnSpPr>
          <p:nvPr/>
        </p:nvCxnSpPr>
        <p:spPr>
          <a:xfrm>
            <a:off x="2267744" y="1196752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4 32"/>
          <p:cNvCxnSpPr>
            <a:stCxn id="9" idx="3"/>
            <a:endCxn id="45" idx="3"/>
          </p:cNvCxnSpPr>
          <p:nvPr/>
        </p:nvCxnSpPr>
        <p:spPr>
          <a:xfrm>
            <a:off x="3779912" y="1916832"/>
            <a:ext cx="2088232" cy="3374504"/>
          </a:xfrm>
          <a:prstGeom prst="bentConnector3">
            <a:avLst>
              <a:gd name="adj1" fmla="val 1904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25" idx="2"/>
          </p:cNvCxnSpPr>
          <p:nvPr/>
        </p:nvCxnSpPr>
        <p:spPr>
          <a:xfrm>
            <a:off x="2267744" y="5969025"/>
            <a:ext cx="0" cy="340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Forma 47"/>
          <p:cNvCxnSpPr/>
          <p:nvPr/>
        </p:nvCxnSpPr>
        <p:spPr>
          <a:xfrm rot="10800000" flipV="1">
            <a:off x="2267744" y="5949280"/>
            <a:ext cx="3600400" cy="144018"/>
          </a:xfrm>
          <a:prstGeom prst="bentConnector3">
            <a:avLst>
              <a:gd name="adj1" fmla="val -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/>
          <p:cNvSpPr txBox="1"/>
          <p:nvPr/>
        </p:nvSpPr>
        <p:spPr>
          <a:xfrm>
            <a:off x="7380312" y="398531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Base </a:t>
            </a:r>
            <a:r>
              <a:rPr lang="it-IT" sz="1400" dirty="0" err="1" smtClean="0"/>
              <a:t>Logic</a:t>
            </a:r>
            <a:endParaRPr lang="it-IT" sz="1400" dirty="0"/>
          </a:p>
        </p:txBody>
      </p:sp>
      <p:cxnSp>
        <p:nvCxnSpPr>
          <p:cNvPr id="54" name="Connettore 2 53"/>
          <p:cNvCxnSpPr/>
          <p:nvPr/>
        </p:nvCxnSpPr>
        <p:spPr>
          <a:xfrm flipH="1">
            <a:off x="7884368" y="4149080"/>
            <a:ext cx="288032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/>
          <p:nvPr/>
        </p:nvCxnSpPr>
        <p:spPr>
          <a:xfrm>
            <a:off x="3779912" y="3212976"/>
            <a:ext cx="3960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/>
          <p:cNvSpPr txBox="1"/>
          <p:nvPr/>
        </p:nvSpPr>
        <p:spPr>
          <a:xfrm>
            <a:off x="3923928" y="292494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arrotondato 30"/>
          <p:cNvSpPr/>
          <p:nvPr/>
        </p:nvSpPr>
        <p:spPr>
          <a:xfrm>
            <a:off x="467544" y="2420888"/>
            <a:ext cx="7416824" cy="396044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arrotondato 36"/>
          <p:cNvSpPr/>
          <p:nvPr/>
        </p:nvSpPr>
        <p:spPr>
          <a:xfrm>
            <a:off x="539552" y="1268760"/>
            <a:ext cx="7344816" cy="108012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sz="1400" dirty="0" smtClean="0">
              <a:latin typeface="+mj-lt"/>
            </a:endParaRPr>
          </a:p>
          <a:p>
            <a:endParaRPr lang="it-IT" sz="1400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Server Processing</a:t>
            </a:r>
            <a:endParaRPr lang="it-IT" dirty="0"/>
          </a:p>
        </p:txBody>
      </p:sp>
      <p:sp>
        <p:nvSpPr>
          <p:cNvPr id="9" name="Decisione 8"/>
          <p:cNvSpPr/>
          <p:nvPr/>
        </p:nvSpPr>
        <p:spPr>
          <a:xfrm>
            <a:off x="755576" y="1412776"/>
            <a:ext cx="3024336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043608" y="1556792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 smtClean="0"/>
              <a:t>Frosty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Weather</a:t>
            </a:r>
            <a:r>
              <a:rPr lang="it-IT" sz="1400" b="1" dirty="0" smtClean="0"/>
              <a:t> </a:t>
            </a:r>
          </a:p>
          <a:p>
            <a:pPr algn="ctr"/>
            <a:r>
              <a:rPr lang="it-IT" sz="1400" b="1" i="1" dirty="0" smtClean="0"/>
              <a:t>OR </a:t>
            </a:r>
          </a:p>
          <a:p>
            <a:pPr algn="ctr"/>
            <a:r>
              <a:rPr lang="it-IT" sz="1400" b="1" dirty="0" err="1" smtClean="0"/>
              <a:t>Raining</a:t>
            </a:r>
            <a:r>
              <a:rPr lang="it-IT" sz="1400" b="1" dirty="0" smtClean="0"/>
              <a:t> ?</a:t>
            </a:r>
            <a:endParaRPr lang="it-IT" sz="1400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3923928" y="168106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20" name="Decisione 19"/>
          <p:cNvSpPr/>
          <p:nvPr/>
        </p:nvSpPr>
        <p:spPr>
          <a:xfrm>
            <a:off x="755576" y="2708920"/>
            <a:ext cx="3024336" cy="1008112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1043608" y="2947010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dirty="0" smtClean="0"/>
              <a:t>Water </a:t>
            </a:r>
            <a:r>
              <a:rPr lang="it-IT" sz="1000" b="1" i="1" dirty="0" err="1" smtClean="0"/>
              <a:t>Level</a:t>
            </a:r>
            <a:r>
              <a:rPr lang="it-IT" sz="1000" b="1" i="1" dirty="0" smtClean="0"/>
              <a:t> </a:t>
            </a:r>
            <a:r>
              <a:rPr lang="it-IT" sz="1000" b="1" dirty="0" smtClean="0"/>
              <a:t>&lt; Water_Level_Param</a:t>
            </a:r>
          </a:p>
          <a:p>
            <a:pPr algn="ctr"/>
            <a:r>
              <a:rPr lang="it-IT" sz="1000" b="1" i="1" dirty="0" smtClean="0"/>
              <a:t>AND</a:t>
            </a:r>
          </a:p>
          <a:p>
            <a:pPr algn="ctr"/>
            <a:r>
              <a:rPr lang="it-IT" sz="1000" b="1" dirty="0" smtClean="0"/>
              <a:t>Air Temperature &gt; 0?</a:t>
            </a:r>
            <a:endParaRPr lang="it-IT" sz="1000" b="1" dirty="0"/>
          </a:p>
        </p:txBody>
      </p:sp>
      <p:sp>
        <p:nvSpPr>
          <p:cNvPr id="23" name="Decisione 22"/>
          <p:cNvSpPr/>
          <p:nvPr/>
        </p:nvSpPr>
        <p:spPr>
          <a:xfrm>
            <a:off x="755576" y="4005064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1043608" y="4315162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i="1" dirty="0" err="1" smtClean="0"/>
              <a:t>Soil</a:t>
            </a:r>
            <a:r>
              <a:rPr lang="it-IT" sz="900" b="1" i="1" dirty="0" smtClean="0"/>
              <a:t> </a:t>
            </a:r>
            <a:r>
              <a:rPr lang="it-IT" sz="900" b="1" i="1" dirty="0" err="1" smtClean="0"/>
              <a:t>Humiidty</a:t>
            </a:r>
            <a:r>
              <a:rPr lang="it-IT" sz="900" b="1" i="1" dirty="0" smtClean="0"/>
              <a:t> </a:t>
            </a:r>
            <a:r>
              <a:rPr lang="it-IT" sz="900" b="1" dirty="0" smtClean="0"/>
              <a:t>&lt;  Soil_Humidty_Thr_Low</a:t>
            </a:r>
          </a:p>
          <a:p>
            <a:pPr algn="ctr"/>
            <a:r>
              <a:rPr lang="it-IT" sz="900" b="1" i="1" dirty="0" smtClean="0"/>
              <a:t>AND</a:t>
            </a:r>
          </a:p>
          <a:p>
            <a:pPr algn="ctr"/>
            <a:r>
              <a:rPr lang="it-IT" sz="900" b="1" dirty="0" smtClean="0"/>
              <a:t>Water_Pump_ON == false ?</a:t>
            </a:r>
            <a:endParaRPr lang="it-IT" sz="900" b="1" dirty="0"/>
          </a:p>
        </p:txBody>
      </p:sp>
      <p:sp>
        <p:nvSpPr>
          <p:cNvPr id="25" name="Rettangolo 24"/>
          <p:cNvSpPr/>
          <p:nvPr/>
        </p:nvSpPr>
        <p:spPr>
          <a:xfrm>
            <a:off x="1115616" y="5536977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43608" y="55892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Water_Pump_ON = </a:t>
            </a:r>
            <a:r>
              <a:rPr lang="it-IT" sz="1400" b="1" dirty="0" err="1" smtClean="0"/>
              <a:t>true</a:t>
            </a:r>
            <a:endParaRPr lang="it-IT" sz="1400" b="1" dirty="0"/>
          </a:p>
        </p:txBody>
      </p:sp>
      <p:sp>
        <p:nvSpPr>
          <p:cNvPr id="27" name="Decisione 26"/>
          <p:cNvSpPr/>
          <p:nvPr/>
        </p:nvSpPr>
        <p:spPr>
          <a:xfrm>
            <a:off x="4355976" y="4005064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644008" y="4315162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i="1" dirty="0" err="1" smtClean="0"/>
              <a:t>Soil</a:t>
            </a:r>
            <a:r>
              <a:rPr lang="it-IT" sz="900" b="1" i="1" dirty="0" smtClean="0"/>
              <a:t> </a:t>
            </a:r>
            <a:r>
              <a:rPr lang="it-IT" sz="900" b="1" i="1" dirty="0" err="1" smtClean="0"/>
              <a:t>Humiidty</a:t>
            </a:r>
            <a:r>
              <a:rPr lang="it-IT" sz="900" b="1" i="1" dirty="0" smtClean="0"/>
              <a:t> </a:t>
            </a:r>
            <a:r>
              <a:rPr lang="it-IT" sz="900" b="1" dirty="0" smtClean="0"/>
              <a:t>&lt;  Soil_Humidty_Thr_High</a:t>
            </a:r>
          </a:p>
          <a:p>
            <a:pPr algn="ctr"/>
            <a:r>
              <a:rPr lang="it-IT" sz="900" b="1" i="1" dirty="0" smtClean="0"/>
              <a:t>AND</a:t>
            </a:r>
          </a:p>
          <a:p>
            <a:pPr algn="ctr"/>
            <a:r>
              <a:rPr lang="it-IT" sz="900" b="1" dirty="0" smtClean="0"/>
              <a:t>Water_Pump_ON == </a:t>
            </a:r>
            <a:r>
              <a:rPr lang="it-IT" sz="900" b="1" dirty="0" err="1" smtClean="0"/>
              <a:t>true</a:t>
            </a:r>
            <a:r>
              <a:rPr lang="it-IT" sz="900" b="1" dirty="0" smtClean="0"/>
              <a:t>?</a:t>
            </a:r>
            <a:endParaRPr lang="it-IT" sz="900" b="1" dirty="0"/>
          </a:p>
        </p:txBody>
      </p:sp>
      <p:sp>
        <p:nvSpPr>
          <p:cNvPr id="29" name="Rettangolo 28"/>
          <p:cNvSpPr/>
          <p:nvPr/>
        </p:nvSpPr>
        <p:spPr>
          <a:xfrm>
            <a:off x="4716016" y="5536977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4644008" y="55892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Water_Pump_ON = false</a:t>
            </a:r>
            <a:endParaRPr lang="it-IT" sz="1400" b="1" dirty="0"/>
          </a:p>
        </p:txBody>
      </p:sp>
      <p:cxnSp>
        <p:nvCxnSpPr>
          <p:cNvPr id="32" name="Connettore 2 31"/>
          <p:cNvCxnSpPr>
            <a:stCxn id="9" idx="2"/>
            <a:endCxn id="20" idx="0"/>
          </p:cNvCxnSpPr>
          <p:nvPr/>
        </p:nvCxnSpPr>
        <p:spPr>
          <a:xfrm>
            <a:off x="2267744" y="242088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>
            <a:stCxn id="20" idx="2"/>
            <a:endCxn id="23" idx="0"/>
          </p:cNvCxnSpPr>
          <p:nvPr/>
        </p:nvCxnSpPr>
        <p:spPr>
          <a:xfrm>
            <a:off x="2267744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23" idx="2"/>
          </p:cNvCxnSpPr>
          <p:nvPr/>
        </p:nvCxnSpPr>
        <p:spPr>
          <a:xfrm>
            <a:off x="2267744" y="50851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3" idx="3"/>
            <a:endCxn id="27" idx="1"/>
          </p:cNvCxnSpPr>
          <p:nvPr/>
        </p:nvCxnSpPr>
        <p:spPr>
          <a:xfrm>
            <a:off x="3779912" y="45451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3923928" y="429309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cxnSp>
        <p:nvCxnSpPr>
          <p:cNvPr id="41" name="Connettore 2 40"/>
          <p:cNvCxnSpPr>
            <a:stCxn id="27" idx="2"/>
          </p:cNvCxnSpPr>
          <p:nvPr/>
        </p:nvCxnSpPr>
        <p:spPr>
          <a:xfrm>
            <a:off x="5868144" y="50851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1979712" y="240114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1979712" y="369728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1979712" y="513744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5580112" y="5137447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cxnSp>
        <p:nvCxnSpPr>
          <p:cNvPr id="52" name="Connettore 2 51"/>
          <p:cNvCxnSpPr>
            <a:endCxn id="9" idx="0"/>
          </p:cNvCxnSpPr>
          <p:nvPr/>
        </p:nvCxnSpPr>
        <p:spPr>
          <a:xfrm>
            <a:off x="2267744" y="1196752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4 32"/>
          <p:cNvCxnSpPr>
            <a:stCxn id="9" idx="3"/>
            <a:endCxn id="45" idx="3"/>
          </p:cNvCxnSpPr>
          <p:nvPr/>
        </p:nvCxnSpPr>
        <p:spPr>
          <a:xfrm>
            <a:off x="3779912" y="1916832"/>
            <a:ext cx="2088232" cy="3374504"/>
          </a:xfrm>
          <a:prstGeom prst="bentConnector3">
            <a:avLst>
              <a:gd name="adj1" fmla="val 1904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25" idx="2"/>
          </p:cNvCxnSpPr>
          <p:nvPr/>
        </p:nvCxnSpPr>
        <p:spPr>
          <a:xfrm>
            <a:off x="2267744" y="5969025"/>
            <a:ext cx="0" cy="340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Forma 47"/>
          <p:cNvCxnSpPr/>
          <p:nvPr/>
        </p:nvCxnSpPr>
        <p:spPr>
          <a:xfrm rot="10800000" flipV="1">
            <a:off x="2267744" y="5949280"/>
            <a:ext cx="3600400" cy="144018"/>
          </a:xfrm>
          <a:prstGeom prst="bentConnector3">
            <a:avLst>
              <a:gd name="adj1" fmla="val -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/>
          <p:cNvSpPr txBox="1"/>
          <p:nvPr/>
        </p:nvSpPr>
        <p:spPr>
          <a:xfrm>
            <a:off x="7380312" y="398531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Base </a:t>
            </a:r>
            <a:r>
              <a:rPr lang="it-IT" sz="1400" dirty="0" err="1" smtClean="0"/>
              <a:t>Logic</a:t>
            </a:r>
            <a:endParaRPr lang="it-IT" sz="1400" dirty="0"/>
          </a:p>
        </p:txBody>
      </p:sp>
      <p:cxnSp>
        <p:nvCxnSpPr>
          <p:cNvPr id="54" name="Connettore 2 53"/>
          <p:cNvCxnSpPr/>
          <p:nvPr/>
        </p:nvCxnSpPr>
        <p:spPr>
          <a:xfrm flipH="1">
            <a:off x="7884368" y="4149080"/>
            <a:ext cx="288032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380312" y="155679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Outdoor </a:t>
            </a:r>
          </a:p>
          <a:p>
            <a:pPr algn="ctr"/>
            <a:r>
              <a:rPr lang="it-IT" sz="1400" dirty="0" err="1" smtClean="0"/>
              <a:t>Condition</a:t>
            </a:r>
            <a:endParaRPr lang="it-IT" sz="1400" dirty="0"/>
          </a:p>
        </p:txBody>
      </p:sp>
      <p:cxnSp>
        <p:nvCxnSpPr>
          <p:cNvPr id="47" name="Connettore 2 46"/>
          <p:cNvCxnSpPr/>
          <p:nvPr/>
        </p:nvCxnSpPr>
        <p:spPr>
          <a:xfrm flipH="1">
            <a:off x="7884368" y="1791980"/>
            <a:ext cx="288032" cy="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/>
          <p:cNvSpPr txBox="1"/>
          <p:nvPr/>
        </p:nvSpPr>
        <p:spPr>
          <a:xfrm>
            <a:off x="3923928" y="292494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cxnSp>
        <p:nvCxnSpPr>
          <p:cNvPr id="50" name="Connettore 2 49"/>
          <p:cNvCxnSpPr/>
          <p:nvPr/>
        </p:nvCxnSpPr>
        <p:spPr>
          <a:xfrm>
            <a:off x="3779912" y="3212976"/>
            <a:ext cx="3960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8028384" y="2132856"/>
            <a:ext cx="1115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/>
              <a:t>Get</a:t>
            </a:r>
            <a:r>
              <a:rPr lang="it-IT" sz="1400" dirty="0" smtClean="0"/>
              <a:t> the info </a:t>
            </a:r>
            <a:r>
              <a:rPr lang="it-IT" sz="1400" dirty="0" err="1" smtClean="0"/>
              <a:t>using</a:t>
            </a:r>
            <a:r>
              <a:rPr lang="it-IT" sz="1400" dirty="0" smtClean="0"/>
              <a:t> Open </a:t>
            </a:r>
            <a:r>
              <a:rPr lang="it-IT" sz="1400" dirty="0" err="1" smtClean="0"/>
              <a:t>Weather</a:t>
            </a:r>
            <a:r>
              <a:rPr lang="it-IT" sz="1400" dirty="0" smtClean="0"/>
              <a:t>’s API</a:t>
            </a:r>
            <a:endParaRPr lang="it-IT" sz="1400" dirty="0"/>
          </a:p>
        </p:txBody>
      </p:sp>
    </p:spTree>
    <p:extLst>
      <p:ext uri="{BB962C8B-B14F-4D97-AF65-F5344CB8AC3E}">
        <p14:creationId xmlns="" xmlns:p14="http://schemas.microsoft.com/office/powerpoint/2010/main" val="1560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8229600" cy="4937760"/>
          </a:xfrm>
        </p:spPr>
        <p:txBody>
          <a:bodyPr>
            <a:normAutofit/>
          </a:bodyPr>
          <a:lstStyle/>
          <a:p>
            <a:endParaRPr lang="it-IT" sz="1400" dirty="0" smtClean="0">
              <a:latin typeface="+mj-lt"/>
            </a:endParaRPr>
          </a:p>
          <a:p>
            <a:endParaRPr lang="it-IT" sz="1400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Server Processing</a:t>
            </a:r>
            <a:endParaRPr lang="it-IT" dirty="0"/>
          </a:p>
        </p:txBody>
      </p:sp>
      <p:sp>
        <p:nvSpPr>
          <p:cNvPr id="23" name="Decisione 22"/>
          <p:cNvSpPr/>
          <p:nvPr/>
        </p:nvSpPr>
        <p:spPr>
          <a:xfrm>
            <a:off x="1547664" y="1916832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1907704" y="2204864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dirty="0" smtClean="0"/>
              <a:t>Water </a:t>
            </a:r>
            <a:r>
              <a:rPr lang="it-IT" sz="1000" b="1" i="1" dirty="0" err="1" smtClean="0"/>
              <a:t>Level</a:t>
            </a:r>
            <a:r>
              <a:rPr lang="it-IT" sz="1000" b="1" i="1" dirty="0" smtClean="0"/>
              <a:t> </a:t>
            </a:r>
            <a:r>
              <a:rPr lang="it-IT" sz="1000" b="1" dirty="0" smtClean="0"/>
              <a:t>&gt;  Water_Level_Param</a:t>
            </a:r>
          </a:p>
          <a:p>
            <a:pPr algn="ctr"/>
            <a:r>
              <a:rPr lang="it-IT" sz="1000" b="1" i="1" dirty="0" smtClean="0"/>
              <a:t>AND</a:t>
            </a:r>
          </a:p>
          <a:p>
            <a:pPr algn="ctr"/>
            <a:r>
              <a:rPr lang="it-IT" sz="1000" b="1" dirty="0" smtClean="0"/>
              <a:t>Water_Level_Alert == false ?</a:t>
            </a:r>
            <a:endParaRPr lang="it-IT" sz="1000" b="1" dirty="0"/>
          </a:p>
        </p:txBody>
      </p:sp>
      <p:sp>
        <p:nvSpPr>
          <p:cNvPr id="25" name="Rettangolo 24"/>
          <p:cNvSpPr/>
          <p:nvPr/>
        </p:nvSpPr>
        <p:spPr>
          <a:xfrm>
            <a:off x="1907704" y="4869160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835696" y="494116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Water_Level_Alert = </a:t>
            </a:r>
            <a:r>
              <a:rPr lang="it-IT" sz="1400" b="1" dirty="0" err="1" smtClean="0"/>
              <a:t>true</a:t>
            </a:r>
            <a:endParaRPr lang="it-IT" sz="1400" b="1" dirty="0"/>
          </a:p>
        </p:txBody>
      </p:sp>
      <p:sp>
        <p:nvSpPr>
          <p:cNvPr id="27" name="Decisione 26"/>
          <p:cNvSpPr/>
          <p:nvPr/>
        </p:nvSpPr>
        <p:spPr>
          <a:xfrm>
            <a:off x="5076056" y="2924944"/>
            <a:ext cx="3024336" cy="72008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5364088" y="3140968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 smtClean="0"/>
              <a:t>Water_Level_Alert == </a:t>
            </a:r>
            <a:r>
              <a:rPr lang="it-IT" sz="1000" b="1" dirty="0" err="1" smtClean="0"/>
              <a:t>true</a:t>
            </a:r>
            <a:r>
              <a:rPr lang="it-IT" sz="1000" b="1" dirty="0" smtClean="0"/>
              <a:t>?</a:t>
            </a:r>
            <a:endParaRPr lang="it-IT" sz="1000" b="1" dirty="0"/>
          </a:p>
        </p:txBody>
      </p:sp>
      <p:cxnSp>
        <p:nvCxnSpPr>
          <p:cNvPr id="34" name="Connettore 2 33"/>
          <p:cNvCxnSpPr>
            <a:endCxn id="23" idx="0"/>
          </p:cNvCxnSpPr>
          <p:nvPr/>
        </p:nvCxnSpPr>
        <p:spPr>
          <a:xfrm>
            <a:off x="3059832" y="141277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23" idx="2"/>
          </p:cNvCxnSpPr>
          <p:nvPr/>
        </p:nvCxnSpPr>
        <p:spPr>
          <a:xfrm>
            <a:off x="3059832" y="299695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>
            <a:stCxn id="27" idx="2"/>
            <a:endCxn id="69" idx="0"/>
          </p:cNvCxnSpPr>
          <p:nvPr/>
        </p:nvCxnSpPr>
        <p:spPr>
          <a:xfrm>
            <a:off x="6588224" y="3645024"/>
            <a:ext cx="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2771800" y="306896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sp>
        <p:nvSpPr>
          <p:cNvPr id="45" name="CasellaDiTesto 44"/>
          <p:cNvSpPr txBox="1"/>
          <p:nvPr/>
        </p:nvSpPr>
        <p:spPr>
          <a:xfrm>
            <a:off x="6372200" y="479715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cxnSp>
        <p:nvCxnSpPr>
          <p:cNvPr id="46" name="Connettore 2 45"/>
          <p:cNvCxnSpPr>
            <a:stCxn id="25" idx="2"/>
          </p:cNvCxnSpPr>
          <p:nvPr/>
        </p:nvCxnSpPr>
        <p:spPr>
          <a:xfrm>
            <a:off x="3059832" y="530120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Forma 47"/>
          <p:cNvCxnSpPr>
            <a:stCxn id="69" idx="2"/>
          </p:cNvCxnSpPr>
          <p:nvPr/>
        </p:nvCxnSpPr>
        <p:spPr>
          <a:xfrm rot="5400000">
            <a:off x="4490119" y="3870921"/>
            <a:ext cx="667819" cy="352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68"/>
          <p:cNvSpPr/>
          <p:nvPr/>
        </p:nvSpPr>
        <p:spPr>
          <a:xfrm>
            <a:off x="5436096" y="4869160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364088" y="4921423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/>
              <a:t>Water_Level_Alert = false</a:t>
            </a:r>
            <a:endParaRPr lang="it-IT" sz="1400" b="1" dirty="0"/>
          </a:p>
        </p:txBody>
      </p:sp>
      <p:cxnSp>
        <p:nvCxnSpPr>
          <p:cNvPr id="76" name="Forma 75"/>
          <p:cNvCxnSpPr>
            <a:stCxn id="23" idx="3"/>
            <a:endCxn id="27" idx="0"/>
          </p:cNvCxnSpPr>
          <p:nvPr/>
        </p:nvCxnSpPr>
        <p:spPr>
          <a:xfrm>
            <a:off x="4572000" y="2456892"/>
            <a:ext cx="2016224" cy="468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sellaDiTesto 77"/>
          <p:cNvSpPr txBox="1"/>
          <p:nvPr/>
        </p:nvSpPr>
        <p:spPr>
          <a:xfrm>
            <a:off x="5220072" y="2185119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6300192" y="3769295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cxnSp>
        <p:nvCxnSpPr>
          <p:cNvPr id="85" name="Connettore 1 84"/>
          <p:cNvCxnSpPr>
            <a:stCxn id="27" idx="3"/>
          </p:cNvCxnSpPr>
          <p:nvPr/>
        </p:nvCxnSpPr>
        <p:spPr>
          <a:xfrm>
            <a:off x="8100392" y="3284984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1 86"/>
          <p:cNvCxnSpPr/>
          <p:nvPr/>
        </p:nvCxnSpPr>
        <p:spPr>
          <a:xfrm>
            <a:off x="8532440" y="3284984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88"/>
          <p:cNvCxnSpPr/>
          <p:nvPr/>
        </p:nvCxnSpPr>
        <p:spPr>
          <a:xfrm flipH="1">
            <a:off x="6588224" y="5949280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sellaDiTesto 94"/>
          <p:cNvSpPr txBox="1"/>
          <p:nvPr/>
        </p:nvSpPr>
        <p:spPr>
          <a:xfrm>
            <a:off x="8172400" y="299695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1979712" y="3429000"/>
            <a:ext cx="2160240" cy="108012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2771800" y="306896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1697" y="3501008"/>
            <a:ext cx="6381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Connettore 2 34"/>
          <p:cNvCxnSpPr/>
          <p:nvPr/>
        </p:nvCxnSpPr>
        <p:spPr>
          <a:xfrm>
            <a:off x="3059832" y="4509120"/>
            <a:ext cx="0" cy="340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1835696" y="4077072"/>
            <a:ext cx="25202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 err="1" smtClean="0"/>
              <a:t>Send</a:t>
            </a:r>
            <a:r>
              <a:rPr lang="it-IT" sz="1300" b="1" dirty="0" smtClean="0"/>
              <a:t> </a:t>
            </a:r>
            <a:r>
              <a:rPr lang="it-IT" sz="1300" b="1" dirty="0" err="1" smtClean="0"/>
              <a:t>Whats</a:t>
            </a:r>
            <a:r>
              <a:rPr lang="it-IT" sz="1300" b="1" dirty="0" smtClean="0"/>
              <a:t> </a:t>
            </a:r>
            <a:r>
              <a:rPr lang="it-IT" sz="1300" b="1" dirty="0" err="1" smtClean="0"/>
              <a:t>App</a:t>
            </a:r>
            <a:r>
              <a:rPr lang="it-IT" sz="1300" b="1" dirty="0" smtClean="0"/>
              <a:t> </a:t>
            </a:r>
            <a:r>
              <a:rPr lang="it-IT" sz="1300" b="1" dirty="0" err="1" smtClean="0"/>
              <a:t>Message</a:t>
            </a:r>
            <a:endParaRPr lang="it-IT" sz="1300" b="1" dirty="0"/>
          </a:p>
        </p:txBody>
      </p:sp>
    </p:spTree>
    <p:extLst>
      <p:ext uri="{BB962C8B-B14F-4D97-AF65-F5344CB8AC3E}">
        <p14:creationId xmlns="" xmlns:p14="http://schemas.microsoft.com/office/powerpoint/2010/main" val="1560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tangolo arrotondato 54"/>
          <p:cNvSpPr/>
          <p:nvPr/>
        </p:nvSpPr>
        <p:spPr>
          <a:xfrm>
            <a:off x="1979712" y="3429000"/>
            <a:ext cx="2160240" cy="108012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Server Processing</a:t>
            </a:r>
            <a:endParaRPr lang="it-IT" dirty="0"/>
          </a:p>
        </p:txBody>
      </p:sp>
      <p:sp>
        <p:nvSpPr>
          <p:cNvPr id="23" name="Decisione 22"/>
          <p:cNvSpPr/>
          <p:nvPr/>
        </p:nvSpPr>
        <p:spPr>
          <a:xfrm>
            <a:off x="1547664" y="1916832"/>
            <a:ext cx="3024336" cy="108012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1835696" y="2132856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dirty="0" smtClean="0"/>
              <a:t>NDVI </a:t>
            </a:r>
            <a:r>
              <a:rPr lang="it-IT" sz="1000" b="1" dirty="0" smtClean="0"/>
              <a:t>&lt;= 0</a:t>
            </a:r>
          </a:p>
          <a:p>
            <a:pPr algn="ctr"/>
            <a:r>
              <a:rPr lang="it-IT" sz="1000" b="1" i="1" dirty="0" smtClean="0"/>
              <a:t>AND</a:t>
            </a:r>
          </a:p>
          <a:p>
            <a:pPr algn="ctr"/>
            <a:r>
              <a:rPr lang="it-IT" sz="1000" b="1" dirty="0" err="1" smtClean="0"/>
              <a:t>NDVI_Alert</a:t>
            </a:r>
            <a:r>
              <a:rPr lang="it-IT" sz="1000" b="1" dirty="0" smtClean="0"/>
              <a:t> == false ?</a:t>
            </a:r>
            <a:endParaRPr lang="it-IT" sz="1000" b="1" dirty="0"/>
          </a:p>
        </p:txBody>
      </p:sp>
      <p:sp>
        <p:nvSpPr>
          <p:cNvPr id="25" name="Rettangolo 24"/>
          <p:cNvSpPr/>
          <p:nvPr/>
        </p:nvSpPr>
        <p:spPr>
          <a:xfrm>
            <a:off x="1907704" y="4849415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835696" y="4921423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 smtClean="0"/>
              <a:t>NDVI_Alert</a:t>
            </a:r>
            <a:r>
              <a:rPr lang="it-IT" sz="1400" b="1" dirty="0" smtClean="0"/>
              <a:t> =</a:t>
            </a:r>
            <a:r>
              <a:rPr lang="it-IT" sz="1400" dirty="0" smtClean="0"/>
              <a:t> </a:t>
            </a:r>
            <a:r>
              <a:rPr lang="it-IT" sz="1400" b="1" dirty="0" err="1" smtClean="0"/>
              <a:t>true</a:t>
            </a:r>
            <a:endParaRPr lang="it-IT" sz="1400" b="1" dirty="0"/>
          </a:p>
        </p:txBody>
      </p:sp>
      <p:sp>
        <p:nvSpPr>
          <p:cNvPr id="27" name="Decisione 26"/>
          <p:cNvSpPr/>
          <p:nvPr/>
        </p:nvSpPr>
        <p:spPr>
          <a:xfrm>
            <a:off x="5076056" y="2924944"/>
            <a:ext cx="3024336" cy="72008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5364088" y="3140968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 err="1" smtClean="0"/>
              <a:t>NDVI_Alert</a:t>
            </a:r>
            <a:r>
              <a:rPr lang="it-IT" sz="1000" b="1" dirty="0" smtClean="0"/>
              <a:t> == </a:t>
            </a:r>
            <a:r>
              <a:rPr lang="it-IT" sz="1000" b="1" dirty="0" err="1" smtClean="0"/>
              <a:t>true</a:t>
            </a:r>
            <a:r>
              <a:rPr lang="it-IT" sz="1000" b="1" dirty="0" smtClean="0"/>
              <a:t>?</a:t>
            </a:r>
            <a:endParaRPr lang="it-IT" sz="1000" b="1" dirty="0"/>
          </a:p>
        </p:txBody>
      </p:sp>
      <p:cxnSp>
        <p:nvCxnSpPr>
          <p:cNvPr id="34" name="Connettore 2 33"/>
          <p:cNvCxnSpPr>
            <a:endCxn id="23" idx="0"/>
          </p:cNvCxnSpPr>
          <p:nvPr/>
        </p:nvCxnSpPr>
        <p:spPr>
          <a:xfrm>
            <a:off x="3059832" y="141277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23" idx="2"/>
          </p:cNvCxnSpPr>
          <p:nvPr/>
        </p:nvCxnSpPr>
        <p:spPr>
          <a:xfrm>
            <a:off x="3059832" y="299695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>
            <a:stCxn id="27" idx="2"/>
            <a:endCxn id="69" idx="0"/>
          </p:cNvCxnSpPr>
          <p:nvPr/>
        </p:nvCxnSpPr>
        <p:spPr>
          <a:xfrm>
            <a:off x="6588224" y="3645024"/>
            <a:ext cx="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2771800" y="306896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cxnSp>
        <p:nvCxnSpPr>
          <p:cNvPr id="46" name="Connettore 2 45"/>
          <p:cNvCxnSpPr>
            <a:stCxn id="25" idx="2"/>
          </p:cNvCxnSpPr>
          <p:nvPr/>
        </p:nvCxnSpPr>
        <p:spPr>
          <a:xfrm>
            <a:off x="3059832" y="5281463"/>
            <a:ext cx="0" cy="1027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Forma 47"/>
          <p:cNvCxnSpPr>
            <a:stCxn id="69" idx="2"/>
          </p:cNvCxnSpPr>
          <p:nvPr/>
        </p:nvCxnSpPr>
        <p:spPr>
          <a:xfrm rot="5400000">
            <a:off x="4490119" y="3870921"/>
            <a:ext cx="667819" cy="352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/>
          <p:cNvSpPr txBox="1"/>
          <p:nvPr/>
        </p:nvSpPr>
        <p:spPr>
          <a:xfrm>
            <a:off x="1835696" y="4077072"/>
            <a:ext cx="25202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 err="1" smtClean="0"/>
              <a:t>Send</a:t>
            </a:r>
            <a:r>
              <a:rPr lang="it-IT" sz="1300" b="1" dirty="0" smtClean="0"/>
              <a:t> </a:t>
            </a:r>
            <a:r>
              <a:rPr lang="it-IT" sz="1300" b="1" dirty="0" err="1" smtClean="0"/>
              <a:t>Whats</a:t>
            </a:r>
            <a:r>
              <a:rPr lang="it-IT" sz="1300" b="1" dirty="0" smtClean="0"/>
              <a:t> </a:t>
            </a:r>
            <a:r>
              <a:rPr lang="it-IT" sz="1300" b="1" dirty="0" err="1" smtClean="0"/>
              <a:t>App</a:t>
            </a:r>
            <a:r>
              <a:rPr lang="it-IT" sz="1300" b="1" dirty="0" smtClean="0"/>
              <a:t> </a:t>
            </a:r>
            <a:r>
              <a:rPr lang="it-IT" sz="1300" b="1" dirty="0" err="1" smtClean="0"/>
              <a:t>Message</a:t>
            </a:r>
            <a:endParaRPr lang="it-IT" sz="1300" b="1" dirty="0"/>
          </a:p>
        </p:txBody>
      </p:sp>
      <p:cxnSp>
        <p:nvCxnSpPr>
          <p:cNvPr id="56" name="Connettore 2 55"/>
          <p:cNvCxnSpPr>
            <a:stCxn id="55" idx="2"/>
            <a:endCxn id="25" idx="0"/>
          </p:cNvCxnSpPr>
          <p:nvPr/>
        </p:nvCxnSpPr>
        <p:spPr>
          <a:xfrm>
            <a:off x="3059832" y="4509120"/>
            <a:ext cx="0" cy="340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68"/>
          <p:cNvSpPr/>
          <p:nvPr/>
        </p:nvSpPr>
        <p:spPr>
          <a:xfrm>
            <a:off x="5436096" y="4869160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364088" y="494116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 smtClean="0"/>
              <a:t>NDVI_Alert</a:t>
            </a:r>
            <a:r>
              <a:rPr lang="it-IT" sz="1400" b="1" dirty="0" smtClean="0"/>
              <a:t> =</a:t>
            </a:r>
            <a:r>
              <a:rPr lang="it-IT" sz="1400" dirty="0" smtClean="0"/>
              <a:t> </a:t>
            </a:r>
            <a:r>
              <a:rPr lang="it-IT" sz="1400" b="1" dirty="0" smtClean="0"/>
              <a:t>false</a:t>
            </a:r>
            <a:endParaRPr lang="it-IT" sz="1400" b="1" dirty="0"/>
          </a:p>
        </p:txBody>
      </p:sp>
      <p:cxnSp>
        <p:nvCxnSpPr>
          <p:cNvPr id="76" name="Forma 75"/>
          <p:cNvCxnSpPr>
            <a:stCxn id="23" idx="3"/>
            <a:endCxn id="27" idx="0"/>
          </p:cNvCxnSpPr>
          <p:nvPr/>
        </p:nvCxnSpPr>
        <p:spPr>
          <a:xfrm>
            <a:off x="4572000" y="2456892"/>
            <a:ext cx="2016224" cy="468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sellaDiTesto 77"/>
          <p:cNvSpPr txBox="1"/>
          <p:nvPr/>
        </p:nvSpPr>
        <p:spPr>
          <a:xfrm>
            <a:off x="5220072" y="2185119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cxnSp>
        <p:nvCxnSpPr>
          <p:cNvPr id="29" name="Connettore 1 28"/>
          <p:cNvCxnSpPr/>
          <p:nvPr/>
        </p:nvCxnSpPr>
        <p:spPr>
          <a:xfrm>
            <a:off x="8100392" y="3284984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>
            <a:off x="8532440" y="3284984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 flipH="1">
            <a:off x="6588224" y="5949280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/>
          <p:cNvSpPr txBox="1"/>
          <p:nvPr/>
        </p:nvSpPr>
        <p:spPr>
          <a:xfrm>
            <a:off x="8172400" y="299695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N</a:t>
            </a:r>
            <a:endParaRPr lang="it-IT" sz="1400" dirty="0">
              <a:latin typeface="+mj-lt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6300192" y="3769295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+mj-lt"/>
              </a:rPr>
              <a:t>Y</a:t>
            </a:r>
            <a:endParaRPr lang="it-IT" sz="1400" dirty="0">
              <a:latin typeface="+mj-lt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1697" y="3501008"/>
            <a:ext cx="6381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60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Smartphone</a:t>
            </a:r>
            <a:r>
              <a:rPr lang="it-IT" dirty="0" smtClean="0"/>
              <a:t> </a:t>
            </a:r>
            <a:r>
              <a:rPr lang="it-IT" dirty="0" err="1" smtClean="0"/>
              <a:t>App</a:t>
            </a:r>
            <a:r>
              <a:rPr lang="it-IT" dirty="0" smtClean="0"/>
              <a:t> </a:t>
            </a:r>
            <a:r>
              <a:rPr lang="it-IT" dirty="0" err="1" smtClean="0"/>
              <a:t>Protocol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t-IT" sz="1400" b="1" dirty="0" smtClean="0">
                <a:latin typeface="+mj-lt"/>
              </a:rPr>
              <a:t>POST </a:t>
            </a:r>
            <a:r>
              <a:rPr lang="it-IT" sz="1400" b="1" dirty="0" err="1" smtClean="0">
                <a:latin typeface="+mj-lt"/>
              </a:rPr>
              <a:t>Plant</a:t>
            </a:r>
            <a:r>
              <a:rPr lang="it-IT" sz="1400" b="1" dirty="0" smtClean="0">
                <a:latin typeface="+mj-lt"/>
              </a:rPr>
              <a:t> Data</a:t>
            </a:r>
            <a:endParaRPr lang="it-IT" sz="1400" dirty="0" smtClean="0">
              <a:latin typeface="+mj-lt"/>
            </a:endParaRPr>
          </a:p>
          <a:p>
            <a:pPr lvl="1"/>
            <a:r>
              <a:rPr lang="it-IT" sz="1400" dirty="0" err="1" smtClean="0">
                <a:latin typeface="+mj-lt"/>
              </a:rPr>
              <a:t>Method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POST</a:t>
            </a:r>
            <a:r>
              <a:rPr lang="it-IT" sz="1400" dirty="0" smtClean="0">
                <a:latin typeface="+mj-lt"/>
              </a:rPr>
              <a:t>	</a:t>
            </a:r>
          </a:p>
          <a:p>
            <a:pPr lvl="2"/>
            <a:r>
              <a:rPr lang="it-IT" sz="1400" dirty="0" err="1" smtClean="0">
                <a:latin typeface="+mj-lt"/>
              </a:rPr>
              <a:t>Host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dirty="0" smtClean="0">
                <a:latin typeface="+mj-lt"/>
                <a:hlinkClick r:id="rId2"/>
              </a:rPr>
              <a:t>http://iotproject.ngrok.io</a:t>
            </a:r>
            <a:endParaRPr lang="it-IT" sz="1400" dirty="0" smtClean="0">
              <a:latin typeface="+mj-lt"/>
            </a:endParaRPr>
          </a:p>
          <a:p>
            <a:pPr lvl="2"/>
            <a:r>
              <a:rPr lang="it-IT" sz="1400" dirty="0" err="1" smtClean="0">
                <a:latin typeface="+mj-lt"/>
              </a:rPr>
              <a:t>Path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qr_code</a:t>
            </a:r>
            <a:endParaRPr lang="it-IT" sz="1400" b="1" dirty="0" smtClean="0">
              <a:latin typeface="+mj-lt"/>
            </a:endParaRPr>
          </a:p>
          <a:p>
            <a:pPr lvl="2"/>
            <a:r>
              <a:rPr lang="it-IT" sz="1400" dirty="0" smtClean="0">
                <a:latin typeface="+mj-lt"/>
              </a:rPr>
              <a:t>Data</a:t>
            </a:r>
            <a:r>
              <a:rPr lang="it-IT" sz="1200" dirty="0" smtClean="0">
                <a:latin typeface="+mj-lt"/>
              </a:rPr>
              <a:t>: {“code”:</a:t>
            </a:r>
            <a:r>
              <a:rPr lang="it-IT" sz="1200" i="1" dirty="0" err="1" smtClean="0">
                <a:latin typeface="+mj-lt"/>
              </a:rPr>
              <a:t>code</a:t>
            </a:r>
            <a:r>
              <a:rPr lang="it-IT" sz="1200" dirty="0" smtClean="0">
                <a:latin typeface="+mj-lt"/>
              </a:rPr>
              <a:t>, “</a:t>
            </a:r>
            <a:r>
              <a:rPr lang="it-IT" sz="1200" dirty="0" err="1" smtClean="0">
                <a:latin typeface="+mj-lt"/>
              </a:rPr>
              <a:t>name</a:t>
            </a:r>
            <a:r>
              <a:rPr lang="it-IT" sz="1200" dirty="0" smtClean="0">
                <a:latin typeface="+mj-lt"/>
              </a:rPr>
              <a:t>”: </a:t>
            </a:r>
            <a:r>
              <a:rPr lang="it-IT" sz="1200" i="1" dirty="0" err="1" smtClean="0">
                <a:latin typeface="+mj-lt"/>
              </a:rPr>
              <a:t>name</a:t>
            </a:r>
            <a:r>
              <a:rPr lang="it-IT" sz="1200" dirty="0" smtClean="0">
                <a:latin typeface="+mj-lt"/>
              </a:rPr>
              <a:t>, “outdoor”:</a:t>
            </a:r>
            <a:r>
              <a:rPr lang="it-IT" sz="1200" i="1" dirty="0" err="1" smtClean="0">
                <a:latin typeface="+mj-lt"/>
              </a:rPr>
              <a:t>outdoor</a:t>
            </a:r>
            <a:r>
              <a:rPr lang="it-IT" sz="1200" dirty="0" smtClean="0">
                <a:latin typeface="+mj-lt"/>
              </a:rPr>
              <a:t>, “soil_hysteresis_high”: </a:t>
            </a:r>
            <a:r>
              <a:rPr lang="it-IT" sz="1200" i="1" dirty="0" smtClean="0">
                <a:latin typeface="+mj-lt"/>
              </a:rPr>
              <a:t>soil_hysteresis_high</a:t>
            </a:r>
            <a:r>
              <a:rPr lang="it-IT" sz="1200" dirty="0" smtClean="0">
                <a:latin typeface="+mj-lt"/>
              </a:rPr>
              <a:t>, “soil_hysteresis_low”:</a:t>
            </a:r>
            <a:r>
              <a:rPr lang="it-IT" sz="1200" i="1" dirty="0" err="1" smtClean="0">
                <a:latin typeface="+mj-lt"/>
              </a:rPr>
              <a:t>soil_hysteresis_low</a:t>
            </a:r>
            <a:r>
              <a:rPr lang="it-IT" sz="1200" dirty="0" smtClean="0">
                <a:latin typeface="+mj-lt"/>
              </a:rPr>
              <a:t>, “water_level_alarm”: </a:t>
            </a:r>
            <a:r>
              <a:rPr lang="it-IT" sz="1200" i="1" dirty="0" err="1" smtClean="0">
                <a:latin typeface="+mj-lt"/>
              </a:rPr>
              <a:t>water_level_alarm</a:t>
            </a:r>
            <a:r>
              <a:rPr lang="it-IT" sz="1200" dirty="0" smtClean="0">
                <a:latin typeface="+mj-lt"/>
              </a:rPr>
              <a:t>, “lat”:</a:t>
            </a:r>
            <a:r>
              <a:rPr lang="it-IT" sz="1200" i="1" dirty="0" err="1" smtClean="0">
                <a:latin typeface="+mj-lt"/>
              </a:rPr>
              <a:t>lat</a:t>
            </a:r>
            <a:r>
              <a:rPr lang="it-IT" sz="1200" dirty="0" smtClean="0">
                <a:latin typeface="+mj-lt"/>
              </a:rPr>
              <a:t>, “</a:t>
            </a:r>
            <a:r>
              <a:rPr lang="it-IT" sz="1200" dirty="0" err="1" smtClean="0">
                <a:latin typeface="+mj-lt"/>
              </a:rPr>
              <a:t>lot</a:t>
            </a:r>
            <a:r>
              <a:rPr lang="it-IT" sz="1200" dirty="0" smtClean="0">
                <a:latin typeface="+mj-lt"/>
              </a:rPr>
              <a:t>”: </a:t>
            </a:r>
            <a:r>
              <a:rPr lang="it-IT" sz="1200" i="1" dirty="0" err="1" smtClean="0">
                <a:latin typeface="+mj-lt"/>
              </a:rPr>
              <a:t>lot</a:t>
            </a:r>
            <a:r>
              <a:rPr lang="it-IT" sz="1200" i="1" dirty="0" smtClean="0">
                <a:latin typeface="+mj-lt"/>
              </a:rPr>
              <a:t> </a:t>
            </a:r>
            <a:r>
              <a:rPr lang="it-IT" sz="1200" dirty="0" smtClean="0">
                <a:latin typeface="+mj-lt"/>
              </a:rPr>
              <a:t>}</a:t>
            </a:r>
          </a:p>
          <a:p>
            <a:endParaRPr lang="it-IT" sz="1400" dirty="0" smtClean="0"/>
          </a:p>
          <a:p>
            <a:r>
              <a:rPr lang="it-IT" sz="1400" b="1" dirty="0" smtClean="0">
                <a:latin typeface="+mj-lt"/>
              </a:rPr>
              <a:t>GET </a:t>
            </a:r>
            <a:r>
              <a:rPr lang="it-IT" sz="1400" b="1" dirty="0" err="1" smtClean="0">
                <a:latin typeface="+mj-lt"/>
              </a:rPr>
              <a:t>Plant</a:t>
            </a:r>
            <a:r>
              <a:rPr lang="it-IT" sz="1400" b="1" dirty="0" smtClean="0">
                <a:latin typeface="+mj-lt"/>
              </a:rPr>
              <a:t> Data</a:t>
            </a:r>
            <a:endParaRPr lang="it-IT" sz="1400" dirty="0" smtClean="0">
              <a:latin typeface="+mj-lt"/>
            </a:endParaRPr>
          </a:p>
          <a:p>
            <a:pPr lvl="1"/>
            <a:r>
              <a:rPr lang="it-IT" sz="1400" dirty="0" err="1" smtClean="0">
                <a:latin typeface="+mj-lt"/>
              </a:rPr>
              <a:t>Method</a:t>
            </a:r>
            <a:r>
              <a:rPr lang="it-IT" sz="1400" b="1" dirty="0" smtClean="0">
                <a:latin typeface="+mj-lt"/>
              </a:rPr>
              <a:t>: GET</a:t>
            </a:r>
          </a:p>
          <a:p>
            <a:pPr lvl="2"/>
            <a:r>
              <a:rPr lang="it-IT" sz="1400" dirty="0" err="1" smtClean="0">
                <a:latin typeface="+mj-lt"/>
              </a:rPr>
              <a:t>Host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dirty="0" smtClean="0">
                <a:latin typeface="+mj-lt"/>
                <a:hlinkClick r:id="rId2"/>
              </a:rPr>
              <a:t>http://iotproject.ngrok.io</a:t>
            </a:r>
            <a:endParaRPr lang="it-IT" sz="1400" dirty="0" smtClean="0">
              <a:latin typeface="+mj-lt"/>
            </a:endParaRPr>
          </a:p>
          <a:p>
            <a:pPr lvl="2"/>
            <a:r>
              <a:rPr lang="it-IT" sz="1400" dirty="0" err="1" smtClean="0">
                <a:latin typeface="+mj-lt"/>
              </a:rPr>
              <a:t>Path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last_data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mac_address</a:t>
            </a:r>
            <a:endParaRPr lang="it-IT" sz="1400" b="1" dirty="0" smtClean="0">
              <a:latin typeface="+mj-lt"/>
            </a:endParaRPr>
          </a:p>
          <a:p>
            <a:pPr lvl="2"/>
            <a:endParaRPr lang="it-IT" sz="1100" dirty="0" smtClean="0"/>
          </a:p>
          <a:p>
            <a:pPr lvl="2"/>
            <a:endParaRPr lang="it-IT" sz="1100" b="1" dirty="0"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508104" y="49829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HTTP </a:t>
            </a:r>
            <a:r>
              <a:rPr lang="it-IT" sz="1000" dirty="0" err="1" smtClean="0"/>
              <a:t>Get</a:t>
            </a:r>
            <a:r>
              <a:rPr lang="it-IT" sz="1000" dirty="0" smtClean="0"/>
              <a:t> </a:t>
            </a:r>
            <a:endParaRPr lang="it-IT" sz="10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508104" y="5157192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/ </a:t>
            </a:r>
            <a:r>
              <a:rPr lang="it-IT" sz="1000" dirty="0" err="1" smtClean="0"/>
              <a:t>qr_code</a:t>
            </a:r>
            <a:endParaRPr lang="it-IT" sz="10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508104" y="5589240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HTTP Post </a:t>
            </a:r>
            <a:endParaRPr lang="it-IT" sz="10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860032" y="5775067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             /last data/</a:t>
            </a:r>
            <a:r>
              <a:rPr lang="it-IT" sz="1000" dirty="0" err="1" smtClean="0"/>
              <a:t>mac_address</a:t>
            </a:r>
            <a:endParaRPr lang="it-IT" sz="1000" i="1" dirty="0" smtClean="0"/>
          </a:p>
        </p:txBody>
      </p:sp>
      <p:cxnSp>
        <p:nvCxnSpPr>
          <p:cNvPr id="11" name="Forma 10"/>
          <p:cNvCxnSpPr/>
          <p:nvPr/>
        </p:nvCxnSpPr>
        <p:spPr>
          <a:xfrm rot="10800000">
            <a:off x="4687932" y="4941168"/>
            <a:ext cx="2908405" cy="12700"/>
          </a:xfrm>
          <a:prstGeom prst="bentConnector4">
            <a:avLst>
              <a:gd name="adj1" fmla="val 376"/>
              <a:gd name="adj2" fmla="val 26200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5508104" y="4406915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HTTP </a:t>
            </a:r>
            <a:r>
              <a:rPr lang="it-IT" sz="1000" dirty="0" err="1" smtClean="0"/>
              <a:t>Response</a:t>
            </a:r>
            <a:endParaRPr lang="it-IT" sz="1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5652120" y="4581128"/>
            <a:ext cx="783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 err="1" smtClean="0"/>
              <a:t>json</a:t>
            </a:r>
            <a:r>
              <a:rPr lang="it-IT" sz="1000" i="1" dirty="0" smtClean="0"/>
              <a:t> </a:t>
            </a:r>
            <a:r>
              <a:rPr lang="it-IT" sz="1000" i="1" dirty="0" err="1" smtClean="0"/>
              <a:t>object</a:t>
            </a:r>
            <a:endParaRPr lang="it-IT" sz="1000" i="1" dirty="0" smtClean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1907" y="5013176"/>
            <a:ext cx="1694549" cy="98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4941168"/>
            <a:ext cx="504056" cy="9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Connettore 2 21"/>
          <p:cNvCxnSpPr/>
          <p:nvPr/>
        </p:nvCxnSpPr>
        <p:spPr>
          <a:xfrm>
            <a:off x="4932040" y="5229200"/>
            <a:ext cx="20162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>
            <a:off x="4932040" y="5805264"/>
            <a:ext cx="20162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Bridge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1400" dirty="0" smtClean="0">
                <a:latin typeface="+mj-lt"/>
              </a:rPr>
              <a:t>The Bridge </a:t>
            </a:r>
            <a:r>
              <a:rPr lang="it-IT" sz="1400" dirty="0" err="1" smtClean="0">
                <a:latin typeface="+mj-lt"/>
              </a:rPr>
              <a:t>node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allows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to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asynchronously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handle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communication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between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cloud</a:t>
            </a:r>
            <a:r>
              <a:rPr lang="it-IT" sz="1400" dirty="0" smtClean="0">
                <a:latin typeface="+mj-lt"/>
              </a:rPr>
              <a:t> and </a:t>
            </a:r>
            <a:r>
              <a:rPr lang="it-IT" sz="1400" dirty="0" err="1" smtClean="0">
                <a:latin typeface="+mj-lt"/>
              </a:rPr>
              <a:t>IoT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nodes</a:t>
            </a:r>
            <a:endParaRPr lang="it-IT" sz="1400" dirty="0" smtClean="0">
              <a:latin typeface="+mj-lt"/>
            </a:endParaRPr>
          </a:p>
          <a:p>
            <a:r>
              <a:rPr lang="it-IT" sz="1400" dirty="0" err="1" smtClean="0">
                <a:latin typeface="+mj-lt"/>
              </a:rPr>
              <a:t>When</a:t>
            </a:r>
            <a:r>
              <a:rPr lang="it-IT" sz="1400" dirty="0" smtClean="0">
                <a:latin typeface="+mj-lt"/>
              </a:rPr>
              <a:t> a </a:t>
            </a:r>
            <a:r>
              <a:rPr lang="it-IT" sz="1400" dirty="0" err="1" smtClean="0">
                <a:latin typeface="+mj-lt"/>
              </a:rPr>
              <a:t>node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added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through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smartphone</a:t>
            </a:r>
            <a:r>
              <a:rPr lang="it-IT" sz="1400" dirty="0" smtClean="0">
                <a:latin typeface="+mj-lt"/>
              </a:rPr>
              <a:t>, scanning the </a:t>
            </a:r>
            <a:r>
              <a:rPr lang="it-IT" sz="1400" dirty="0" err="1" smtClean="0">
                <a:latin typeface="+mj-lt"/>
              </a:rPr>
              <a:t>QR-Code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associated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to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it</a:t>
            </a:r>
            <a:r>
              <a:rPr lang="it-IT" sz="1400" dirty="0" smtClean="0">
                <a:latin typeface="+mj-lt"/>
              </a:rPr>
              <a:t>, the information </a:t>
            </a:r>
            <a:r>
              <a:rPr lang="it-IT" sz="1400" dirty="0" err="1" smtClean="0">
                <a:latin typeface="+mj-lt"/>
              </a:rPr>
              <a:t>retrieved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from</a:t>
            </a:r>
            <a:r>
              <a:rPr lang="it-IT" sz="1400" dirty="0" smtClean="0">
                <a:latin typeface="+mj-lt"/>
              </a:rPr>
              <a:t> the code </a:t>
            </a:r>
            <a:r>
              <a:rPr lang="it-IT" sz="1400" dirty="0" err="1" smtClean="0">
                <a:latin typeface="+mj-lt"/>
              </a:rPr>
              <a:t>represents</a:t>
            </a:r>
            <a:r>
              <a:rPr lang="it-IT" sz="1400" dirty="0" smtClean="0">
                <a:latin typeface="+mj-lt"/>
              </a:rPr>
              <a:t> the MAC </a:t>
            </a:r>
            <a:r>
              <a:rPr lang="it-IT" sz="1400" dirty="0" err="1" smtClean="0">
                <a:latin typeface="+mj-lt"/>
              </a:rPr>
              <a:t>address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of</a:t>
            </a:r>
            <a:r>
              <a:rPr lang="it-IT" sz="1400" dirty="0" smtClean="0">
                <a:latin typeface="+mj-lt"/>
              </a:rPr>
              <a:t> the bluetooth </a:t>
            </a:r>
            <a:r>
              <a:rPr lang="it-IT" sz="1400" dirty="0" err="1" smtClean="0">
                <a:latin typeface="+mj-lt"/>
              </a:rPr>
              <a:t>module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installed</a:t>
            </a:r>
            <a:r>
              <a:rPr lang="it-IT" sz="1400" dirty="0" smtClean="0">
                <a:latin typeface="+mj-lt"/>
              </a:rPr>
              <a:t>; </a:t>
            </a:r>
            <a:r>
              <a:rPr lang="it-IT" sz="1400" dirty="0" err="1" smtClean="0">
                <a:latin typeface="+mj-lt"/>
              </a:rPr>
              <a:t>making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possible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dialogue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between</a:t>
            </a:r>
            <a:r>
              <a:rPr lang="it-IT" sz="1400" dirty="0" smtClean="0">
                <a:latin typeface="+mj-lt"/>
              </a:rPr>
              <a:t> Bridge and </a:t>
            </a:r>
            <a:r>
              <a:rPr lang="it-IT" sz="1400" dirty="0" err="1" smtClean="0">
                <a:latin typeface="+mj-lt"/>
              </a:rPr>
              <a:t>plants</a:t>
            </a:r>
            <a:r>
              <a:rPr lang="it-IT" sz="1400" dirty="0" smtClean="0">
                <a:latin typeface="+mj-lt"/>
              </a:rPr>
              <a:t>.</a:t>
            </a:r>
          </a:p>
          <a:p>
            <a:r>
              <a:rPr lang="it-IT" sz="1400" dirty="0" err="1" smtClean="0">
                <a:latin typeface="+mj-lt"/>
              </a:rPr>
              <a:t>For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each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IoT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nodes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an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independent</a:t>
            </a:r>
            <a:r>
              <a:rPr lang="it-IT" sz="1400" dirty="0" smtClean="0">
                <a:latin typeface="+mj-lt"/>
              </a:rPr>
              <a:t> timing routine </a:t>
            </a:r>
            <a:r>
              <a:rPr lang="it-IT" sz="1400" dirty="0" err="1" smtClean="0">
                <a:latin typeface="+mj-lt"/>
              </a:rPr>
              <a:t>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deployed</a:t>
            </a:r>
            <a:r>
              <a:rPr lang="it-IT" sz="1400" dirty="0" smtClean="0">
                <a:latin typeface="+mj-lt"/>
              </a:rPr>
              <a:t>, </a:t>
            </a:r>
            <a:r>
              <a:rPr lang="it-IT" sz="1400" dirty="0" err="1" smtClean="0">
                <a:latin typeface="+mj-lt"/>
              </a:rPr>
              <a:t>whose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aim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is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to</a:t>
            </a:r>
            <a:r>
              <a:rPr lang="it-IT" sz="1400" dirty="0" smtClean="0">
                <a:latin typeface="+mj-lt"/>
              </a:rPr>
              <a:t> take care </a:t>
            </a:r>
            <a:r>
              <a:rPr lang="it-IT" sz="1400" dirty="0" err="1" smtClean="0">
                <a:latin typeface="+mj-lt"/>
              </a:rPr>
              <a:t>of</a:t>
            </a:r>
            <a:r>
              <a:rPr lang="it-IT" sz="1400" dirty="0" smtClean="0">
                <a:latin typeface="+mj-lt"/>
              </a:rPr>
              <a:t> the </a:t>
            </a:r>
            <a:r>
              <a:rPr lang="it-IT" sz="1400" dirty="0" err="1" smtClean="0">
                <a:latin typeface="+mj-lt"/>
              </a:rPr>
              <a:t>following</a:t>
            </a:r>
            <a:r>
              <a:rPr lang="it-IT" sz="1400" dirty="0" smtClean="0">
                <a:latin typeface="+mj-lt"/>
              </a:rPr>
              <a:t> </a:t>
            </a:r>
            <a:r>
              <a:rPr lang="it-IT" sz="1400" dirty="0" err="1" smtClean="0">
                <a:latin typeface="+mj-lt"/>
              </a:rPr>
              <a:t>aspects</a:t>
            </a:r>
            <a:r>
              <a:rPr lang="it-IT" sz="1400" dirty="0" smtClean="0">
                <a:latin typeface="+mj-lt"/>
              </a:rPr>
              <a:t>:</a:t>
            </a:r>
          </a:p>
          <a:p>
            <a:pPr lvl="1"/>
            <a:r>
              <a:rPr lang="it-IT" sz="1200" dirty="0" smtClean="0">
                <a:latin typeface="+mj-lt"/>
              </a:rPr>
              <a:t>Post </a:t>
            </a:r>
            <a:r>
              <a:rPr lang="it-IT" sz="1200" dirty="0" err="1" smtClean="0">
                <a:latin typeface="+mj-lt"/>
              </a:rPr>
              <a:t>sensors</a:t>
            </a:r>
            <a:r>
              <a:rPr lang="it-IT" sz="1200" dirty="0" smtClean="0">
                <a:latin typeface="+mj-lt"/>
              </a:rPr>
              <a:t> data </a:t>
            </a:r>
            <a:r>
              <a:rPr lang="it-IT" sz="1200" dirty="0" err="1" smtClean="0">
                <a:latin typeface="+mj-lt"/>
              </a:rPr>
              <a:t>to</a:t>
            </a:r>
            <a:r>
              <a:rPr lang="it-IT" sz="1200" dirty="0" smtClean="0">
                <a:latin typeface="+mj-lt"/>
              </a:rPr>
              <a:t> the </a:t>
            </a:r>
            <a:r>
              <a:rPr lang="it-IT" sz="1200" dirty="0" err="1" smtClean="0">
                <a:latin typeface="+mj-lt"/>
              </a:rPr>
              <a:t>Cloud</a:t>
            </a:r>
            <a:endParaRPr lang="it-IT" sz="1200" dirty="0" smtClean="0">
              <a:latin typeface="+mj-lt"/>
            </a:endParaRPr>
          </a:p>
          <a:p>
            <a:pPr lvl="1"/>
            <a:r>
              <a:rPr lang="it-IT" sz="1200" dirty="0" err="1" smtClean="0">
                <a:latin typeface="+mj-lt"/>
              </a:rPr>
              <a:t>Get</a:t>
            </a:r>
            <a:r>
              <a:rPr lang="it-IT" sz="1200" dirty="0" smtClean="0">
                <a:latin typeface="+mj-lt"/>
              </a:rPr>
              <a:t> water </a:t>
            </a:r>
            <a:r>
              <a:rPr lang="it-IT" sz="1200" dirty="0" err="1" smtClean="0">
                <a:latin typeface="+mj-lt"/>
              </a:rPr>
              <a:t>paump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activation</a:t>
            </a:r>
            <a:r>
              <a:rPr lang="it-IT" sz="1200" dirty="0" smtClean="0">
                <a:latin typeface="+mj-lt"/>
              </a:rPr>
              <a:t> status </a:t>
            </a:r>
            <a:r>
              <a:rPr lang="it-IT" sz="1200" dirty="0" err="1" smtClean="0">
                <a:latin typeface="+mj-lt"/>
              </a:rPr>
              <a:t>from</a:t>
            </a:r>
            <a:r>
              <a:rPr lang="it-IT" sz="1200" dirty="0" smtClean="0">
                <a:latin typeface="+mj-lt"/>
              </a:rPr>
              <a:t> the </a:t>
            </a:r>
            <a:r>
              <a:rPr lang="it-IT" sz="1200" dirty="0" err="1" smtClean="0">
                <a:latin typeface="+mj-lt"/>
              </a:rPr>
              <a:t>Cloud</a:t>
            </a:r>
            <a:endParaRPr lang="it-IT" sz="1200" dirty="0" smtClean="0">
              <a:latin typeface="+mj-lt"/>
            </a:endParaRPr>
          </a:p>
          <a:p>
            <a:pPr lvl="1"/>
            <a:r>
              <a:rPr lang="it-IT" sz="1200" dirty="0" err="1" smtClean="0">
                <a:latin typeface="+mj-lt"/>
              </a:rPr>
              <a:t>Get</a:t>
            </a:r>
            <a:r>
              <a:rPr lang="it-IT" sz="1200" dirty="0" smtClean="0">
                <a:latin typeface="+mj-lt"/>
              </a:rPr>
              <a:t> NDVI </a:t>
            </a:r>
            <a:r>
              <a:rPr lang="it-IT" sz="1200" dirty="0" err="1" smtClean="0">
                <a:latin typeface="+mj-lt"/>
              </a:rPr>
              <a:t>from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plant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trough</a:t>
            </a:r>
            <a:r>
              <a:rPr lang="it-IT" sz="1200" dirty="0" smtClean="0">
                <a:latin typeface="+mj-lt"/>
              </a:rPr>
              <a:t> camera at a </a:t>
            </a:r>
            <a:r>
              <a:rPr lang="it-IT" sz="1200" dirty="0" err="1" smtClean="0">
                <a:latin typeface="+mj-lt"/>
              </a:rPr>
              <a:t>fix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hours</a:t>
            </a:r>
            <a:endParaRPr lang="it-IT" sz="1200" dirty="0" smtClean="0">
              <a:latin typeface="+mj-lt"/>
            </a:endParaRPr>
          </a:p>
          <a:p>
            <a:pPr lvl="1"/>
            <a:r>
              <a:rPr lang="it-IT" sz="1200" dirty="0" err="1" smtClean="0">
                <a:latin typeface="+mj-lt"/>
              </a:rPr>
              <a:t>Notification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from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IoT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Nodes</a:t>
            </a:r>
            <a:endParaRPr lang="it-IT" sz="1200" dirty="0" smtClean="0">
              <a:latin typeface="+mj-lt"/>
            </a:endParaRPr>
          </a:p>
          <a:p>
            <a:pPr lvl="1">
              <a:buNone/>
            </a:pPr>
            <a:endParaRPr lang="it-IT" sz="1100" dirty="0" smtClean="0">
              <a:latin typeface="+mj-lt"/>
            </a:endParaRPr>
          </a:p>
          <a:p>
            <a:pPr lvl="1"/>
            <a:endParaRPr lang="it-IT" sz="11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9256" cy="5090120"/>
          </a:xfrm>
        </p:spPr>
        <p:txBody>
          <a:bodyPr>
            <a:normAutofit/>
          </a:bodyPr>
          <a:lstStyle/>
          <a:p>
            <a:r>
              <a:rPr lang="it-IT" sz="1400" b="1" dirty="0" smtClean="0">
                <a:latin typeface="+mj-lt"/>
              </a:rPr>
              <a:t>POST </a:t>
            </a:r>
            <a:r>
              <a:rPr lang="it-IT" sz="1400" b="1" dirty="0" err="1" smtClean="0">
                <a:latin typeface="+mj-lt"/>
              </a:rPr>
              <a:t>Sensors</a:t>
            </a:r>
            <a:r>
              <a:rPr lang="it-IT" sz="1400" b="1" dirty="0" smtClean="0">
                <a:latin typeface="+mj-lt"/>
              </a:rPr>
              <a:t> Data</a:t>
            </a:r>
            <a:endParaRPr lang="it-IT" sz="1400" dirty="0" smtClean="0">
              <a:latin typeface="+mj-lt"/>
            </a:endParaRPr>
          </a:p>
          <a:p>
            <a:pPr lvl="1"/>
            <a:r>
              <a:rPr lang="it-IT" sz="1400" dirty="0" err="1" smtClean="0">
                <a:latin typeface="+mj-lt"/>
              </a:rPr>
              <a:t>Method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POST</a:t>
            </a:r>
            <a:r>
              <a:rPr lang="it-IT" sz="1400" dirty="0" smtClean="0">
                <a:latin typeface="+mj-lt"/>
              </a:rPr>
              <a:t>	</a:t>
            </a:r>
          </a:p>
          <a:p>
            <a:pPr lvl="2"/>
            <a:r>
              <a:rPr lang="it-IT" sz="1400" dirty="0" err="1" smtClean="0">
                <a:latin typeface="+mj-lt"/>
              </a:rPr>
              <a:t>Host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dirty="0" smtClean="0">
                <a:latin typeface="+mj-lt"/>
                <a:hlinkClick r:id="rId2"/>
              </a:rPr>
              <a:t>http://iotproject.ngrok.io</a:t>
            </a:r>
            <a:endParaRPr lang="it-IT" sz="1400" dirty="0" smtClean="0">
              <a:latin typeface="+mj-lt"/>
            </a:endParaRPr>
          </a:p>
          <a:p>
            <a:pPr lvl="2"/>
            <a:r>
              <a:rPr lang="it-IT" sz="1400" dirty="0" err="1" smtClean="0">
                <a:latin typeface="+mj-lt"/>
              </a:rPr>
              <a:t>Path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manage_sensors</a:t>
            </a:r>
            <a:endParaRPr lang="it-IT" sz="1400" b="1" dirty="0" smtClean="0">
              <a:latin typeface="+mj-lt"/>
            </a:endParaRPr>
          </a:p>
          <a:p>
            <a:pPr lvl="2"/>
            <a:r>
              <a:rPr lang="it-IT" sz="1400" dirty="0" smtClean="0">
                <a:latin typeface="+mj-lt"/>
              </a:rPr>
              <a:t>Data: </a:t>
            </a:r>
            <a:r>
              <a:rPr lang="it-IT" sz="1200" dirty="0" smtClean="0">
                <a:latin typeface="+mj-lt"/>
              </a:rPr>
              <a:t>{“</a:t>
            </a:r>
            <a:r>
              <a:rPr lang="it-IT" sz="1200" dirty="0" err="1" smtClean="0">
                <a:latin typeface="+mj-lt"/>
              </a:rPr>
              <a:t>mac_address</a:t>
            </a:r>
            <a:r>
              <a:rPr lang="it-IT" sz="1200" dirty="0" smtClean="0">
                <a:latin typeface="+mj-lt"/>
              </a:rPr>
              <a:t>”: </a:t>
            </a:r>
            <a:r>
              <a:rPr lang="it-IT" sz="1200" i="1" dirty="0" err="1" smtClean="0">
                <a:latin typeface="+mj-lt"/>
              </a:rPr>
              <a:t>mac_address</a:t>
            </a:r>
            <a:r>
              <a:rPr lang="it-IT" sz="1200" dirty="0" smtClean="0">
                <a:latin typeface="+mj-lt"/>
              </a:rPr>
              <a:t>, “temperature”: </a:t>
            </a:r>
            <a:r>
              <a:rPr lang="it-IT" sz="1200" i="1" dirty="0" err="1" smtClean="0">
                <a:latin typeface="+mj-lt"/>
              </a:rPr>
              <a:t>temperature</a:t>
            </a:r>
            <a:r>
              <a:rPr lang="it-IT" sz="1200" dirty="0" smtClean="0">
                <a:latin typeface="+mj-lt"/>
              </a:rPr>
              <a:t>, “</a:t>
            </a:r>
            <a:r>
              <a:rPr lang="it-IT" sz="1200" dirty="0" err="1" smtClean="0">
                <a:latin typeface="+mj-lt"/>
              </a:rPr>
              <a:t>air_humidity</a:t>
            </a:r>
            <a:r>
              <a:rPr lang="it-IT" sz="1200" dirty="0" smtClean="0">
                <a:latin typeface="+mj-lt"/>
              </a:rPr>
              <a:t>”:</a:t>
            </a:r>
            <a:r>
              <a:rPr lang="it-IT" sz="1200" i="1" dirty="0" err="1" smtClean="0">
                <a:latin typeface="+mj-lt"/>
              </a:rPr>
              <a:t>air_humidity</a:t>
            </a:r>
            <a:r>
              <a:rPr lang="it-IT" sz="1200" dirty="0" smtClean="0">
                <a:latin typeface="+mj-lt"/>
              </a:rPr>
              <a:t>, “</a:t>
            </a:r>
            <a:r>
              <a:rPr lang="it-IT" sz="1200" dirty="0" err="1" smtClean="0">
                <a:latin typeface="+mj-lt"/>
              </a:rPr>
              <a:t>soil_humidity</a:t>
            </a:r>
            <a:r>
              <a:rPr lang="it-IT" sz="1200" dirty="0" smtClean="0">
                <a:latin typeface="+mj-lt"/>
              </a:rPr>
              <a:t>”: </a:t>
            </a:r>
            <a:r>
              <a:rPr lang="it-IT" sz="1200" i="1" dirty="0" err="1" smtClean="0">
                <a:latin typeface="+mj-lt"/>
              </a:rPr>
              <a:t>soil_humidity</a:t>
            </a:r>
            <a:r>
              <a:rPr lang="it-IT" sz="1200" dirty="0" smtClean="0">
                <a:latin typeface="+mj-lt"/>
              </a:rPr>
              <a:t>,  “</a:t>
            </a:r>
            <a:r>
              <a:rPr lang="it-IT" sz="1200" dirty="0" err="1" smtClean="0">
                <a:latin typeface="+mj-lt"/>
              </a:rPr>
              <a:t>water_level</a:t>
            </a:r>
            <a:r>
              <a:rPr lang="it-IT" sz="1200" dirty="0" smtClean="0">
                <a:latin typeface="+mj-lt"/>
              </a:rPr>
              <a:t>”: </a:t>
            </a:r>
            <a:r>
              <a:rPr lang="it-IT" sz="1200" i="1" dirty="0" err="1" smtClean="0">
                <a:latin typeface="+mj-lt"/>
              </a:rPr>
              <a:t>water_level</a:t>
            </a:r>
            <a:r>
              <a:rPr lang="it-IT" sz="1200" dirty="0" smtClean="0">
                <a:latin typeface="+mj-lt"/>
              </a:rPr>
              <a:t>, “</a:t>
            </a:r>
            <a:r>
              <a:rPr lang="it-IT" sz="1200" dirty="0" err="1" smtClean="0">
                <a:latin typeface="+mj-lt"/>
              </a:rPr>
              <a:t>ndvi</a:t>
            </a:r>
            <a:r>
              <a:rPr lang="it-IT" sz="1200" dirty="0" smtClean="0">
                <a:latin typeface="+mj-lt"/>
              </a:rPr>
              <a:t>”:</a:t>
            </a:r>
            <a:r>
              <a:rPr lang="it-IT" sz="1200" i="1" dirty="0" err="1" smtClean="0">
                <a:latin typeface="+mj-lt"/>
              </a:rPr>
              <a:t>ndvi</a:t>
            </a:r>
            <a:r>
              <a:rPr lang="it-IT" sz="1200" i="1" dirty="0" smtClean="0">
                <a:latin typeface="+mj-lt"/>
              </a:rPr>
              <a:t> </a:t>
            </a:r>
            <a:r>
              <a:rPr lang="it-IT" sz="1200" dirty="0" smtClean="0">
                <a:latin typeface="+mj-lt"/>
              </a:rPr>
              <a:t>} </a:t>
            </a:r>
          </a:p>
          <a:p>
            <a:pPr lvl="2"/>
            <a:endParaRPr lang="it-IT" sz="1400" dirty="0" smtClean="0">
              <a:latin typeface="+mj-lt"/>
            </a:endParaRPr>
          </a:p>
          <a:p>
            <a:r>
              <a:rPr lang="it-IT" sz="1400" b="1" dirty="0" smtClean="0">
                <a:latin typeface="+mj-lt"/>
              </a:rPr>
              <a:t>GET Water </a:t>
            </a:r>
            <a:r>
              <a:rPr lang="it-IT" sz="1400" b="1" dirty="0" err="1" smtClean="0">
                <a:latin typeface="+mj-lt"/>
              </a:rPr>
              <a:t>Pump</a:t>
            </a:r>
            <a:r>
              <a:rPr lang="it-IT" sz="1400" b="1" dirty="0" smtClean="0">
                <a:latin typeface="+mj-lt"/>
              </a:rPr>
              <a:t> </a:t>
            </a:r>
            <a:r>
              <a:rPr lang="it-IT" sz="1400" b="1" dirty="0" err="1" smtClean="0">
                <a:latin typeface="+mj-lt"/>
              </a:rPr>
              <a:t>Activation</a:t>
            </a:r>
            <a:r>
              <a:rPr lang="it-IT" sz="1400" b="1" dirty="0" smtClean="0">
                <a:latin typeface="+mj-lt"/>
              </a:rPr>
              <a:t> Status</a:t>
            </a:r>
          </a:p>
          <a:p>
            <a:pPr lvl="1"/>
            <a:r>
              <a:rPr lang="it-IT" sz="1400" dirty="0" err="1" smtClean="0">
                <a:latin typeface="+mj-lt"/>
              </a:rPr>
              <a:t>Method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GET</a:t>
            </a:r>
          </a:p>
          <a:p>
            <a:pPr lvl="2"/>
            <a:r>
              <a:rPr lang="it-IT" sz="1400" dirty="0" err="1" smtClean="0">
                <a:latin typeface="+mj-lt"/>
              </a:rPr>
              <a:t>Host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dirty="0" smtClean="0">
                <a:latin typeface="+mj-lt"/>
                <a:hlinkClick r:id="rId2"/>
              </a:rPr>
              <a:t>http://iotproject.ngrok.io</a:t>
            </a:r>
            <a:endParaRPr lang="it-IT" sz="1400" dirty="0" smtClean="0">
              <a:latin typeface="+mj-lt"/>
            </a:endParaRPr>
          </a:p>
          <a:p>
            <a:pPr lvl="2"/>
            <a:r>
              <a:rPr lang="it-IT" sz="1400" dirty="0" err="1" smtClean="0">
                <a:latin typeface="+mj-lt"/>
              </a:rPr>
              <a:t>Path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manage_actuators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mac_address</a:t>
            </a:r>
            <a:endParaRPr lang="it-IT" sz="1400" b="1" dirty="0" smtClean="0">
              <a:latin typeface="+mj-lt"/>
            </a:endParaRPr>
          </a:p>
          <a:p>
            <a:pPr lvl="2"/>
            <a:endParaRPr lang="it-IT" sz="1400" dirty="0" smtClean="0">
              <a:latin typeface="+mj-lt"/>
            </a:endParaRPr>
          </a:p>
          <a:p>
            <a:r>
              <a:rPr lang="it-IT" sz="1400" b="1" dirty="0" smtClean="0">
                <a:latin typeface="+mj-lt"/>
              </a:rPr>
              <a:t>GET </a:t>
            </a:r>
            <a:r>
              <a:rPr lang="it-IT" sz="1400" b="1" dirty="0" err="1" smtClean="0">
                <a:latin typeface="+mj-lt"/>
              </a:rPr>
              <a:t>Mac</a:t>
            </a:r>
            <a:r>
              <a:rPr lang="it-IT" sz="1400" b="1" dirty="0" smtClean="0">
                <a:latin typeface="+mj-lt"/>
              </a:rPr>
              <a:t> </a:t>
            </a:r>
            <a:r>
              <a:rPr lang="it-IT" sz="1400" b="1" dirty="0" err="1" smtClean="0">
                <a:latin typeface="+mj-lt"/>
              </a:rPr>
              <a:t>Address</a:t>
            </a:r>
            <a:r>
              <a:rPr lang="it-IT" sz="1400" b="1" dirty="0" smtClean="0">
                <a:latin typeface="+mj-lt"/>
              </a:rPr>
              <a:t> </a:t>
            </a:r>
            <a:r>
              <a:rPr lang="it-IT" sz="1400" b="1" dirty="0" err="1" smtClean="0">
                <a:latin typeface="+mj-lt"/>
              </a:rPr>
              <a:t>Node</a:t>
            </a:r>
            <a:endParaRPr lang="it-IT" sz="1400" b="1" dirty="0" smtClean="0">
              <a:latin typeface="+mj-lt"/>
            </a:endParaRPr>
          </a:p>
          <a:p>
            <a:pPr lvl="1"/>
            <a:r>
              <a:rPr lang="it-IT" sz="1400" dirty="0" err="1" smtClean="0">
                <a:latin typeface="+mj-lt"/>
              </a:rPr>
              <a:t>Method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GET</a:t>
            </a:r>
          </a:p>
          <a:p>
            <a:pPr lvl="2"/>
            <a:r>
              <a:rPr lang="it-IT" sz="1400" dirty="0" err="1" smtClean="0">
                <a:latin typeface="+mj-lt"/>
              </a:rPr>
              <a:t>Host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dirty="0" smtClean="0">
                <a:latin typeface="+mj-lt"/>
                <a:hlinkClick r:id="rId2"/>
              </a:rPr>
              <a:t>http://iotproject.ngrok.io</a:t>
            </a:r>
            <a:endParaRPr lang="it-IT" sz="1400" dirty="0" smtClean="0">
              <a:latin typeface="+mj-lt"/>
            </a:endParaRPr>
          </a:p>
          <a:p>
            <a:pPr lvl="2"/>
            <a:r>
              <a:rPr lang="it-IT" sz="1400" dirty="0" err="1" smtClean="0">
                <a:latin typeface="+mj-lt"/>
              </a:rPr>
              <a:t>Path</a:t>
            </a:r>
            <a:r>
              <a:rPr lang="it-IT" sz="1400" dirty="0" smtClean="0">
                <a:latin typeface="+mj-lt"/>
              </a:rPr>
              <a:t>: </a:t>
            </a:r>
            <a:r>
              <a:rPr lang="it-IT" sz="1400" b="1" dirty="0" smtClean="0">
                <a:latin typeface="+mj-lt"/>
              </a:rPr>
              <a:t>/</a:t>
            </a:r>
            <a:r>
              <a:rPr lang="it-IT" sz="1400" b="1" dirty="0" err="1" smtClean="0">
                <a:latin typeface="+mj-lt"/>
              </a:rPr>
              <a:t>qr_code</a:t>
            </a:r>
            <a:endParaRPr lang="it-IT" sz="1400" b="1" dirty="0" smtClean="0">
              <a:latin typeface="+mj-lt"/>
            </a:endParaRPr>
          </a:p>
          <a:p>
            <a:endParaRPr lang="it-IT" sz="1700" dirty="0" smtClean="0">
              <a:latin typeface="+mj-lt"/>
            </a:endParaRPr>
          </a:p>
          <a:p>
            <a:endParaRPr lang="it-IT" sz="1700" dirty="0" smtClean="0"/>
          </a:p>
          <a:p>
            <a:endParaRPr lang="it-IT" sz="1700" dirty="0" smtClean="0"/>
          </a:p>
          <a:p>
            <a:pPr lvl="1"/>
            <a:endParaRPr lang="it-IT" sz="1100" b="1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Protocol</a:t>
            </a:r>
            <a:r>
              <a:rPr lang="it-IT" dirty="0" smtClean="0"/>
              <a:t>: Bridge </a:t>
            </a:r>
            <a:r>
              <a:rPr lang="it-IT" dirty="0" err="1" smtClean="0"/>
              <a:t>to</a:t>
            </a:r>
            <a:r>
              <a:rPr lang="it-IT" dirty="0" smtClean="0"/>
              <a:t> Web Server</a:t>
            </a:r>
            <a:endParaRPr lang="it-I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3955" y="5034440"/>
            <a:ext cx="1478525" cy="86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nettore 2 7"/>
          <p:cNvCxnSpPr/>
          <p:nvPr/>
        </p:nvCxnSpPr>
        <p:spPr>
          <a:xfrm>
            <a:off x="5508104" y="580526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/>
          <p:cNvSpPr txBox="1"/>
          <p:nvPr/>
        </p:nvSpPr>
        <p:spPr>
          <a:xfrm>
            <a:off x="6012160" y="498297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HTTP </a:t>
            </a:r>
            <a:r>
              <a:rPr lang="it-IT" sz="1000" dirty="0" err="1" smtClean="0"/>
              <a:t>Get</a:t>
            </a:r>
            <a:r>
              <a:rPr lang="it-IT" sz="1000" dirty="0" smtClean="0"/>
              <a:t> </a:t>
            </a:r>
            <a:endParaRPr lang="it-IT" sz="10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508104" y="515719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/</a:t>
            </a:r>
            <a:r>
              <a:rPr lang="it-IT" sz="1000" dirty="0" err="1" smtClean="0"/>
              <a:t>manage_actuators</a:t>
            </a:r>
            <a:r>
              <a:rPr lang="it-IT" sz="1000" dirty="0" smtClean="0"/>
              <a:t>/</a:t>
            </a:r>
            <a:r>
              <a:rPr lang="it-IT" sz="1000" dirty="0" err="1" smtClean="0"/>
              <a:t>mac_address</a:t>
            </a:r>
            <a:endParaRPr lang="it-IT" sz="1000" dirty="0" smtClean="0"/>
          </a:p>
          <a:p>
            <a:r>
              <a:rPr lang="it-IT" sz="1000" dirty="0" smtClean="0"/>
              <a:t>/ </a:t>
            </a:r>
            <a:r>
              <a:rPr lang="it-IT" sz="1000" dirty="0" err="1" smtClean="0"/>
              <a:t>qr_code</a:t>
            </a:r>
            <a:endParaRPr lang="it-IT" sz="1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6012160" y="5589240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HTTP Post </a:t>
            </a:r>
            <a:endParaRPr lang="it-IT" sz="1000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5868144" y="55892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             /</a:t>
            </a:r>
            <a:r>
              <a:rPr lang="it-IT" sz="1000" dirty="0" err="1" smtClean="0"/>
              <a:t>manage_sensors</a:t>
            </a:r>
            <a:endParaRPr lang="it-IT" sz="1000" i="1" dirty="0" smtClean="0"/>
          </a:p>
        </p:txBody>
      </p:sp>
      <p:sp>
        <p:nvSpPr>
          <p:cNvPr id="33" name="CasellaDiTesto 32"/>
          <p:cNvSpPr txBox="1"/>
          <p:nvPr/>
        </p:nvSpPr>
        <p:spPr>
          <a:xfrm>
            <a:off x="6012160" y="4406915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HTTP </a:t>
            </a:r>
            <a:r>
              <a:rPr lang="it-IT" sz="1000" dirty="0" err="1" smtClean="0"/>
              <a:t>Response</a:t>
            </a:r>
            <a:endParaRPr lang="it-IT" sz="1000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6164560" y="4581128"/>
            <a:ext cx="783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 err="1" smtClean="0"/>
              <a:t>json</a:t>
            </a:r>
            <a:r>
              <a:rPr lang="it-IT" sz="1000" i="1" dirty="0" smtClean="0"/>
              <a:t> </a:t>
            </a:r>
            <a:r>
              <a:rPr lang="it-IT" sz="1000" i="1" dirty="0" err="1" smtClean="0"/>
              <a:t>object</a:t>
            </a:r>
            <a:endParaRPr lang="it-IT" sz="1000" i="1" dirty="0" smtClean="0"/>
          </a:p>
        </p:txBody>
      </p:sp>
      <p:cxnSp>
        <p:nvCxnSpPr>
          <p:cNvPr id="43" name="Connettore 2 42"/>
          <p:cNvCxnSpPr/>
          <p:nvPr/>
        </p:nvCxnSpPr>
        <p:spPr>
          <a:xfrm>
            <a:off x="5508104" y="515719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8301" y="5013176"/>
            <a:ext cx="94980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Forma 57"/>
          <p:cNvCxnSpPr>
            <a:endCxn id="46" idx="0"/>
          </p:cNvCxnSpPr>
          <p:nvPr/>
        </p:nvCxnSpPr>
        <p:spPr>
          <a:xfrm rot="10800000">
            <a:off x="5033204" y="5013176"/>
            <a:ext cx="2995181" cy="12700"/>
          </a:xfrm>
          <a:prstGeom prst="bentConnector4">
            <a:avLst>
              <a:gd name="adj1" fmla="val 271"/>
              <a:gd name="adj2" fmla="val 30630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ttangolo 104"/>
          <p:cNvSpPr/>
          <p:nvPr/>
        </p:nvSpPr>
        <p:spPr>
          <a:xfrm>
            <a:off x="1043608" y="1412776"/>
            <a:ext cx="7560840" cy="46085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ttangolo 102"/>
          <p:cNvSpPr/>
          <p:nvPr/>
        </p:nvSpPr>
        <p:spPr>
          <a:xfrm>
            <a:off x="827584" y="1556792"/>
            <a:ext cx="7560840" cy="46085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ttangolo 82"/>
          <p:cNvSpPr/>
          <p:nvPr/>
        </p:nvSpPr>
        <p:spPr>
          <a:xfrm>
            <a:off x="683568" y="1700808"/>
            <a:ext cx="7488832" cy="46085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Bridge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1431683" y="2589292"/>
            <a:ext cx="2045878" cy="1312406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431683" y="2661300"/>
            <a:ext cx="22322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smtClean="0">
                <a:latin typeface="+mj-lt"/>
              </a:rPr>
              <a:t>Post Data </a:t>
            </a:r>
            <a:r>
              <a:rPr lang="it-IT" sz="1200" b="1" dirty="0" err="1" smtClean="0">
                <a:latin typeface="+mj-lt"/>
              </a:rPr>
              <a:t>to</a:t>
            </a:r>
            <a:r>
              <a:rPr lang="it-IT" sz="1200" b="1" dirty="0" smtClean="0">
                <a:latin typeface="+mj-lt"/>
              </a:rPr>
              <a:t> Server</a:t>
            </a:r>
            <a:r>
              <a:rPr lang="it-IT" sz="1200" dirty="0" smtClean="0">
                <a:latin typeface="+mj-lt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Air </a:t>
            </a:r>
            <a:r>
              <a:rPr lang="it-IT" sz="1200" dirty="0" err="1" smtClean="0">
                <a:latin typeface="+mj-lt"/>
              </a:rPr>
              <a:t>Humidity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Avg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Air Temperature </a:t>
            </a:r>
            <a:r>
              <a:rPr lang="it-IT" sz="1200" dirty="0" err="1" smtClean="0">
                <a:latin typeface="+mj-lt"/>
              </a:rPr>
              <a:t>Avg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Soil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Humidity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Avg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Water </a:t>
            </a:r>
            <a:r>
              <a:rPr lang="it-IT" sz="1200" dirty="0" err="1" smtClean="0">
                <a:latin typeface="+mj-lt"/>
              </a:rPr>
              <a:t>Level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Avg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NDVI</a:t>
            </a:r>
          </a:p>
          <a:p>
            <a:pPr>
              <a:buFont typeface="Arial" pitchFamily="34" charset="0"/>
              <a:buChar char="•"/>
            </a:pPr>
            <a:endParaRPr lang="it-IT" sz="1400" dirty="0"/>
          </a:p>
        </p:txBody>
      </p:sp>
      <p:cxnSp>
        <p:nvCxnSpPr>
          <p:cNvPr id="27" name="Connettore 4 26"/>
          <p:cNvCxnSpPr>
            <a:stCxn id="5" idx="2"/>
            <a:endCxn id="5" idx="0"/>
          </p:cNvCxnSpPr>
          <p:nvPr/>
        </p:nvCxnSpPr>
        <p:spPr>
          <a:xfrm rot="5400000" flipH="1">
            <a:off x="1798419" y="3245495"/>
            <a:ext cx="1312406" cy="12700"/>
          </a:xfrm>
          <a:prstGeom prst="bentConnector5">
            <a:avLst>
              <a:gd name="adj1" fmla="val -17418"/>
              <a:gd name="adj2" fmla="val 9854638"/>
              <a:gd name="adj3" fmla="val 117418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arrotondato 34"/>
          <p:cNvSpPr/>
          <p:nvPr/>
        </p:nvSpPr>
        <p:spPr>
          <a:xfrm>
            <a:off x="4788024" y="2636912"/>
            <a:ext cx="2952328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4788024" y="2679884"/>
            <a:ext cx="295232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200" b="1" dirty="0" err="1" smtClean="0">
                <a:latin typeface="+mj-lt"/>
              </a:rPr>
              <a:t>Get</a:t>
            </a:r>
            <a:r>
              <a:rPr lang="it-IT" sz="1200" b="1" dirty="0" smtClean="0">
                <a:latin typeface="+mj-lt"/>
              </a:rPr>
              <a:t> Data </a:t>
            </a:r>
            <a:r>
              <a:rPr lang="it-IT" sz="1200" b="1" dirty="0" err="1" smtClean="0">
                <a:latin typeface="+mj-lt"/>
              </a:rPr>
              <a:t>from</a:t>
            </a:r>
            <a:r>
              <a:rPr lang="it-IT" sz="1200" b="1" dirty="0" smtClean="0">
                <a:latin typeface="+mj-lt"/>
              </a:rPr>
              <a:t> Server</a:t>
            </a:r>
            <a:r>
              <a:rPr lang="it-IT" sz="1200" dirty="0" smtClean="0">
                <a:latin typeface="+mj-lt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Water </a:t>
            </a:r>
            <a:r>
              <a:rPr lang="it-IT" sz="1200" dirty="0" err="1" smtClean="0">
                <a:latin typeface="+mj-lt"/>
              </a:rPr>
              <a:t>Pump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Activation</a:t>
            </a:r>
            <a:r>
              <a:rPr lang="it-IT" sz="1200" dirty="0" smtClean="0">
                <a:latin typeface="+mj-lt"/>
              </a:rPr>
              <a:t> Status</a:t>
            </a:r>
          </a:p>
          <a:p>
            <a:pPr>
              <a:buFont typeface="Arial" pitchFamily="34" charset="0"/>
              <a:buChar char="•"/>
            </a:pPr>
            <a:endParaRPr lang="it-IT" sz="1400" dirty="0"/>
          </a:p>
        </p:txBody>
      </p:sp>
      <p:sp>
        <p:nvSpPr>
          <p:cNvPr id="39" name="Rettangolo arrotondato 38"/>
          <p:cNvSpPr/>
          <p:nvPr/>
        </p:nvSpPr>
        <p:spPr>
          <a:xfrm>
            <a:off x="899592" y="4808185"/>
            <a:ext cx="3198006" cy="64807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971600" y="4912132"/>
            <a:ext cx="338437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200" b="1" dirty="0" err="1" smtClean="0">
                <a:latin typeface="+mj-lt"/>
              </a:rPr>
              <a:t>Get</a:t>
            </a:r>
            <a:r>
              <a:rPr lang="it-IT" sz="1200" b="1" dirty="0" smtClean="0">
                <a:latin typeface="+mj-lt"/>
              </a:rPr>
              <a:t> NDVI</a:t>
            </a:r>
            <a:r>
              <a:rPr lang="it-IT" sz="1200" dirty="0" smtClean="0">
                <a:latin typeface="+mj-lt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Compute</a:t>
            </a:r>
            <a:r>
              <a:rPr lang="it-IT" sz="1200" dirty="0" smtClean="0">
                <a:latin typeface="+mj-lt"/>
              </a:rPr>
              <a:t> NDVI </a:t>
            </a:r>
            <a:r>
              <a:rPr lang="it-IT" sz="1200" dirty="0" err="1" smtClean="0">
                <a:latin typeface="+mj-lt"/>
              </a:rPr>
              <a:t>by</a:t>
            </a:r>
            <a:r>
              <a:rPr lang="it-IT" sz="1200" dirty="0" smtClean="0">
                <a:latin typeface="+mj-lt"/>
              </a:rPr>
              <a:t> Camera</a:t>
            </a:r>
          </a:p>
          <a:p>
            <a:pPr>
              <a:buFont typeface="Arial" pitchFamily="34" charset="0"/>
              <a:buChar char="•"/>
            </a:pPr>
            <a:endParaRPr lang="it-IT" sz="1400" dirty="0"/>
          </a:p>
        </p:txBody>
      </p:sp>
      <p:sp>
        <p:nvSpPr>
          <p:cNvPr id="42" name="Rettangolo arrotondato 41"/>
          <p:cNvSpPr/>
          <p:nvPr/>
        </p:nvSpPr>
        <p:spPr>
          <a:xfrm>
            <a:off x="1835696" y="5157192"/>
            <a:ext cx="432048" cy="14401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arrotondato 44"/>
          <p:cNvSpPr/>
          <p:nvPr/>
        </p:nvSpPr>
        <p:spPr>
          <a:xfrm>
            <a:off x="1619672" y="3645024"/>
            <a:ext cx="432048" cy="14401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2 48"/>
          <p:cNvCxnSpPr>
            <a:stCxn id="42" idx="0"/>
            <a:endCxn id="45" idx="2"/>
          </p:cNvCxnSpPr>
          <p:nvPr/>
        </p:nvCxnSpPr>
        <p:spPr>
          <a:xfrm flipH="1" flipV="1">
            <a:off x="1835696" y="3789040"/>
            <a:ext cx="216024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/>
          <p:cNvSpPr txBox="1"/>
          <p:nvPr/>
        </p:nvSpPr>
        <p:spPr>
          <a:xfrm>
            <a:off x="1187624" y="54562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 smtClean="0">
                <a:latin typeface="+mj-lt"/>
              </a:rPr>
              <a:t>At a </a:t>
            </a:r>
            <a:r>
              <a:rPr lang="it-IT" sz="1200" i="1" dirty="0" err="1" smtClean="0">
                <a:latin typeface="+mj-lt"/>
              </a:rPr>
              <a:t>fix</a:t>
            </a:r>
            <a:r>
              <a:rPr lang="it-IT" sz="1200" i="1" dirty="0" smtClean="0">
                <a:latin typeface="+mj-lt"/>
              </a:rPr>
              <a:t> </a:t>
            </a:r>
            <a:r>
              <a:rPr lang="it-IT" sz="1200" i="1" dirty="0" err="1" smtClean="0">
                <a:latin typeface="+mj-lt"/>
              </a:rPr>
              <a:t>time</a:t>
            </a:r>
            <a:r>
              <a:rPr lang="it-IT" sz="1200" i="1" dirty="0" smtClean="0">
                <a:latin typeface="+mj-lt"/>
              </a:rPr>
              <a:t> </a:t>
            </a:r>
            <a:r>
              <a:rPr lang="it-IT" sz="1200" i="1" dirty="0" err="1" smtClean="0">
                <a:latin typeface="+mj-lt"/>
              </a:rPr>
              <a:t>of</a:t>
            </a:r>
            <a:r>
              <a:rPr lang="it-IT" sz="1200" i="1" dirty="0" smtClean="0">
                <a:latin typeface="+mj-lt"/>
              </a:rPr>
              <a:t> the </a:t>
            </a:r>
            <a:r>
              <a:rPr lang="it-IT" sz="1200" i="1" dirty="0" err="1" smtClean="0">
                <a:latin typeface="+mj-lt"/>
              </a:rPr>
              <a:t>day</a:t>
            </a:r>
            <a:endParaRPr lang="it-IT" sz="1200" dirty="0">
              <a:latin typeface="+mj-lt"/>
            </a:endParaRPr>
          </a:p>
        </p:txBody>
      </p:sp>
      <p:sp>
        <p:nvSpPr>
          <p:cNvPr id="51" name="CasellaDiTesto 50"/>
          <p:cNvSpPr txBox="1"/>
          <p:nvPr/>
        </p:nvSpPr>
        <p:spPr>
          <a:xfrm>
            <a:off x="1259632" y="1815207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 smtClean="0">
                <a:latin typeface="+mj-lt"/>
              </a:rPr>
              <a:t>Every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b="1" dirty="0" smtClean="0">
                <a:latin typeface="+mj-lt"/>
              </a:rPr>
              <a:t>60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seconds</a:t>
            </a:r>
            <a:r>
              <a:rPr lang="it-IT" sz="1200" dirty="0" smtClean="0">
                <a:latin typeface="+mj-lt"/>
              </a:rPr>
              <a:t> - </a:t>
            </a:r>
            <a:r>
              <a:rPr lang="it-IT" sz="1200" b="1" dirty="0" err="1" smtClean="0">
                <a:latin typeface="+mj-lt"/>
              </a:rPr>
              <a:t>Normal</a:t>
            </a:r>
            <a:r>
              <a:rPr lang="it-IT" sz="1200" b="1" dirty="0" smtClean="0">
                <a:latin typeface="+mj-lt"/>
              </a:rPr>
              <a:t> Mode</a:t>
            </a:r>
          </a:p>
          <a:p>
            <a:r>
              <a:rPr lang="it-IT" sz="1200" dirty="0" err="1" smtClean="0">
                <a:latin typeface="+mj-lt"/>
              </a:rPr>
              <a:t>Every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b="1" dirty="0" smtClean="0">
                <a:latin typeface="+mj-lt"/>
              </a:rPr>
              <a:t>10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seconds</a:t>
            </a:r>
            <a:r>
              <a:rPr lang="it-IT" sz="1200" dirty="0" smtClean="0">
                <a:latin typeface="+mj-lt"/>
              </a:rPr>
              <a:t> - </a:t>
            </a:r>
            <a:r>
              <a:rPr lang="it-IT" sz="1200" b="1" dirty="0" err="1" smtClean="0">
                <a:latin typeface="+mj-lt"/>
              </a:rPr>
              <a:t>Irrigation</a:t>
            </a:r>
            <a:r>
              <a:rPr lang="it-IT" sz="1200" b="1" dirty="0" smtClean="0">
                <a:latin typeface="+mj-lt"/>
              </a:rPr>
              <a:t> Mode</a:t>
            </a:r>
            <a:endParaRPr lang="it-IT" sz="1200" b="1" dirty="0">
              <a:latin typeface="+mj-lt"/>
            </a:endParaRPr>
          </a:p>
        </p:txBody>
      </p:sp>
      <p:sp>
        <p:nvSpPr>
          <p:cNvPr id="53" name="CasellaDiTesto 52"/>
          <p:cNvSpPr txBox="1"/>
          <p:nvPr/>
        </p:nvSpPr>
        <p:spPr>
          <a:xfrm>
            <a:off x="4788024" y="181520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 smtClean="0">
                <a:latin typeface="+mj-lt"/>
              </a:rPr>
              <a:t>Every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b="1" dirty="0" smtClean="0">
                <a:latin typeface="+mj-lt"/>
              </a:rPr>
              <a:t>60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seconds</a:t>
            </a:r>
            <a:r>
              <a:rPr lang="it-IT" sz="1200" dirty="0" smtClean="0">
                <a:latin typeface="+mj-lt"/>
              </a:rPr>
              <a:t> - </a:t>
            </a:r>
            <a:r>
              <a:rPr lang="it-IT" sz="1200" b="1" dirty="0" err="1" smtClean="0">
                <a:latin typeface="+mj-lt"/>
              </a:rPr>
              <a:t>Normal</a:t>
            </a:r>
            <a:r>
              <a:rPr lang="it-IT" sz="1200" b="1" dirty="0" smtClean="0">
                <a:latin typeface="+mj-lt"/>
              </a:rPr>
              <a:t> Mode</a:t>
            </a:r>
          </a:p>
          <a:p>
            <a:r>
              <a:rPr lang="it-IT" sz="1200" dirty="0" err="1" smtClean="0">
                <a:latin typeface="+mj-lt"/>
              </a:rPr>
              <a:t>Every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b="1" dirty="0" smtClean="0">
                <a:latin typeface="+mj-lt"/>
              </a:rPr>
              <a:t>5</a:t>
            </a:r>
            <a:r>
              <a:rPr lang="it-IT" sz="1200" dirty="0" smtClean="0">
                <a:latin typeface="+mj-lt"/>
              </a:rPr>
              <a:t>   </a:t>
            </a:r>
            <a:r>
              <a:rPr lang="it-IT" sz="1200" dirty="0" err="1" smtClean="0">
                <a:latin typeface="+mj-lt"/>
              </a:rPr>
              <a:t>seconds</a:t>
            </a:r>
            <a:r>
              <a:rPr lang="it-IT" sz="1200" dirty="0" smtClean="0">
                <a:latin typeface="+mj-lt"/>
              </a:rPr>
              <a:t> - </a:t>
            </a:r>
            <a:r>
              <a:rPr lang="it-IT" sz="1200" b="1" dirty="0" err="1" smtClean="0">
                <a:latin typeface="+mj-lt"/>
              </a:rPr>
              <a:t>Irrigation</a:t>
            </a:r>
            <a:r>
              <a:rPr lang="it-IT" sz="1200" b="1" dirty="0" smtClean="0">
                <a:latin typeface="+mj-lt"/>
              </a:rPr>
              <a:t> Mode</a:t>
            </a:r>
            <a:endParaRPr lang="it-IT" sz="1200" b="1" dirty="0">
              <a:latin typeface="+mj-lt"/>
            </a:endParaRPr>
          </a:p>
        </p:txBody>
      </p:sp>
      <p:sp>
        <p:nvSpPr>
          <p:cNvPr id="61" name="CasellaDiTesto 60"/>
          <p:cNvSpPr txBox="1"/>
          <p:nvPr/>
        </p:nvSpPr>
        <p:spPr>
          <a:xfrm>
            <a:off x="4644008" y="383143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 smtClean="0">
                <a:latin typeface="+mj-lt"/>
              </a:rPr>
              <a:t>Every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b="1" dirty="0" smtClean="0">
                <a:latin typeface="+mj-lt"/>
              </a:rPr>
              <a:t>30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seconds</a:t>
            </a:r>
            <a:r>
              <a:rPr lang="it-IT" sz="1200" dirty="0" smtClean="0">
                <a:latin typeface="+mj-lt"/>
              </a:rPr>
              <a:t> - </a:t>
            </a:r>
            <a:r>
              <a:rPr lang="it-IT" sz="1200" b="1" dirty="0" err="1" smtClean="0">
                <a:latin typeface="+mj-lt"/>
              </a:rPr>
              <a:t>Normal</a:t>
            </a:r>
            <a:r>
              <a:rPr lang="it-IT" sz="1200" b="1" dirty="0" smtClean="0">
                <a:latin typeface="+mj-lt"/>
              </a:rPr>
              <a:t> Mode</a:t>
            </a:r>
          </a:p>
          <a:p>
            <a:r>
              <a:rPr lang="it-IT" sz="1200" dirty="0" err="1" smtClean="0">
                <a:latin typeface="+mj-lt"/>
              </a:rPr>
              <a:t>Every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b="1" dirty="0" smtClean="0">
                <a:latin typeface="+mj-lt"/>
              </a:rPr>
              <a:t>1</a:t>
            </a:r>
            <a:r>
              <a:rPr lang="it-IT" sz="1200" dirty="0" smtClean="0">
                <a:latin typeface="+mj-lt"/>
              </a:rPr>
              <a:t>   </a:t>
            </a:r>
            <a:r>
              <a:rPr lang="it-IT" sz="1200" dirty="0" err="1" smtClean="0">
                <a:latin typeface="+mj-lt"/>
              </a:rPr>
              <a:t>seconds</a:t>
            </a:r>
            <a:r>
              <a:rPr lang="it-IT" sz="1200" dirty="0" smtClean="0">
                <a:latin typeface="+mj-lt"/>
              </a:rPr>
              <a:t> - </a:t>
            </a:r>
            <a:r>
              <a:rPr lang="it-IT" sz="1200" b="1" dirty="0" err="1" smtClean="0">
                <a:latin typeface="+mj-lt"/>
              </a:rPr>
              <a:t>Irrigation</a:t>
            </a:r>
            <a:r>
              <a:rPr lang="it-IT" sz="1200" b="1" dirty="0" smtClean="0">
                <a:latin typeface="+mj-lt"/>
              </a:rPr>
              <a:t> Mode</a:t>
            </a:r>
            <a:endParaRPr lang="it-IT" sz="1200" b="1" dirty="0">
              <a:latin typeface="+mj-lt"/>
            </a:endParaRPr>
          </a:p>
        </p:txBody>
      </p:sp>
      <p:sp>
        <p:nvSpPr>
          <p:cNvPr id="78" name="Rettangolo arrotondato 77"/>
          <p:cNvSpPr/>
          <p:nvPr/>
        </p:nvSpPr>
        <p:spPr>
          <a:xfrm>
            <a:off x="4716016" y="4581128"/>
            <a:ext cx="3168352" cy="1080120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cxnSp>
        <p:nvCxnSpPr>
          <p:cNvPr id="79" name="Connettore 4 26"/>
          <p:cNvCxnSpPr>
            <a:stCxn id="78" idx="2"/>
            <a:endCxn id="78" idx="0"/>
          </p:cNvCxnSpPr>
          <p:nvPr/>
        </p:nvCxnSpPr>
        <p:spPr>
          <a:xfrm rot="5400000" flipH="1">
            <a:off x="5760132" y="5121188"/>
            <a:ext cx="1080120" cy="12700"/>
          </a:xfrm>
          <a:prstGeom prst="bentConnector5">
            <a:avLst>
              <a:gd name="adj1" fmla="val -21164"/>
              <a:gd name="adj2" fmla="val 14273827"/>
              <a:gd name="adj3" fmla="val 121164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4716016" y="4646746"/>
            <a:ext cx="367240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200" b="1" dirty="0" err="1" smtClean="0">
                <a:latin typeface="+mj-lt"/>
              </a:rPr>
              <a:t>Notification</a:t>
            </a:r>
            <a:r>
              <a:rPr lang="it-IT" sz="1200" b="1" dirty="0" smtClean="0">
                <a:latin typeface="+mj-lt"/>
              </a:rPr>
              <a:t> </a:t>
            </a:r>
            <a:r>
              <a:rPr lang="it-IT" sz="1200" b="1" dirty="0" err="1" smtClean="0">
                <a:latin typeface="+mj-lt"/>
              </a:rPr>
              <a:t>from</a:t>
            </a:r>
            <a:r>
              <a:rPr lang="it-IT" sz="1200" b="1" dirty="0" smtClean="0">
                <a:latin typeface="+mj-lt"/>
              </a:rPr>
              <a:t> </a:t>
            </a:r>
            <a:r>
              <a:rPr lang="it-IT" sz="1200" b="1" dirty="0" err="1" smtClean="0">
                <a:latin typeface="+mj-lt"/>
              </a:rPr>
              <a:t>IoT</a:t>
            </a:r>
            <a:r>
              <a:rPr lang="it-IT" sz="1200" b="1" dirty="0" smtClean="0">
                <a:latin typeface="+mj-lt"/>
              </a:rPr>
              <a:t> </a:t>
            </a:r>
            <a:r>
              <a:rPr lang="it-IT" sz="1200" b="1" dirty="0" err="1" smtClean="0">
                <a:latin typeface="+mj-lt"/>
              </a:rPr>
              <a:t>Node</a:t>
            </a:r>
            <a:r>
              <a:rPr lang="it-IT" sz="1200" dirty="0" smtClean="0">
                <a:latin typeface="+mj-lt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Air </a:t>
            </a:r>
            <a:r>
              <a:rPr lang="it-IT" sz="1200" dirty="0" err="1" smtClean="0">
                <a:latin typeface="+mj-lt"/>
              </a:rPr>
              <a:t>Humidity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Air Temperature</a:t>
            </a: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Soil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Humidity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Water </a:t>
            </a:r>
            <a:r>
              <a:rPr lang="it-IT" sz="1200" dirty="0" err="1" smtClean="0">
                <a:latin typeface="+mj-lt"/>
              </a:rPr>
              <a:t>Level</a:t>
            </a:r>
            <a:endParaRPr lang="it-IT" sz="12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endParaRPr lang="it-IT" sz="14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endParaRPr lang="it-IT" sz="1400" dirty="0"/>
          </a:p>
        </p:txBody>
      </p:sp>
      <p:cxnSp>
        <p:nvCxnSpPr>
          <p:cNvPr id="98" name="Forma 97"/>
          <p:cNvCxnSpPr>
            <a:stCxn id="35" idx="2"/>
            <a:endCxn id="35" idx="0"/>
          </p:cNvCxnSpPr>
          <p:nvPr/>
        </p:nvCxnSpPr>
        <p:spPr>
          <a:xfrm rot="5400000" flipH="1">
            <a:off x="5976156" y="2924944"/>
            <a:ext cx="576064" cy="12700"/>
          </a:xfrm>
          <a:prstGeom prst="bentConnector5">
            <a:avLst>
              <a:gd name="adj1" fmla="val -39683"/>
              <a:gd name="adj2" fmla="val 13423339"/>
              <a:gd name="adj3" fmla="val 139683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asellaDiTesto 107"/>
          <p:cNvSpPr txBox="1"/>
          <p:nvPr/>
        </p:nvSpPr>
        <p:spPr>
          <a:xfrm rot="5400000">
            <a:off x="7498197" y="3599147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i="1" dirty="0" smtClean="0">
                <a:latin typeface="+mj-lt"/>
              </a:rPr>
              <a:t>N – </a:t>
            </a:r>
            <a:r>
              <a:rPr lang="it-IT" sz="1400" b="1" i="1" dirty="0" err="1" smtClean="0">
                <a:latin typeface="+mj-lt"/>
              </a:rPr>
              <a:t>IoT</a:t>
            </a:r>
            <a:r>
              <a:rPr lang="it-IT" sz="1400" b="1" i="1" dirty="0" smtClean="0">
                <a:latin typeface="+mj-lt"/>
              </a:rPr>
              <a:t> </a:t>
            </a:r>
            <a:r>
              <a:rPr lang="it-IT" sz="1400" b="1" i="1" dirty="0" err="1" smtClean="0">
                <a:latin typeface="+mj-lt"/>
              </a:rPr>
              <a:t>Nodes</a:t>
            </a:r>
            <a:endParaRPr lang="it-IT" sz="1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Protocol</a:t>
            </a:r>
            <a:r>
              <a:rPr lang="it-IT" dirty="0" smtClean="0"/>
              <a:t>: Bridge </a:t>
            </a:r>
            <a:r>
              <a:rPr lang="it-IT" dirty="0" err="1" smtClean="0"/>
              <a:t>to</a:t>
            </a:r>
            <a:r>
              <a:rPr lang="it-IT" dirty="0" smtClean="0"/>
              <a:t> IoT </a:t>
            </a:r>
            <a:r>
              <a:rPr lang="it-IT" dirty="0" err="1" smtClean="0"/>
              <a:t>Node</a:t>
            </a:r>
            <a:endParaRPr lang="it-IT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7920880" cy="103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84249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ottotitolo 2"/>
          <p:cNvSpPr txBox="1">
            <a:spLocks/>
          </p:cNvSpPr>
          <p:nvPr/>
        </p:nvSpPr>
        <p:spPr>
          <a:xfrm>
            <a:off x="467544" y="1340768"/>
            <a:ext cx="2160240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CMD: Cycle Pump ON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Sottotitolo 2"/>
          <p:cNvSpPr txBox="1">
            <a:spLocks/>
          </p:cNvSpPr>
          <p:nvPr/>
        </p:nvSpPr>
        <p:spPr>
          <a:xfrm>
            <a:off x="467544" y="3645024"/>
            <a:ext cx="2160240" cy="2880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it-IT" sz="1300" b="1" dirty="0" smtClean="0">
                <a:solidFill>
                  <a:schemeClr val="tx2"/>
                </a:solidFill>
                <a:latin typeface="+mj-lt"/>
              </a:rPr>
              <a:t>CMD: Cycle Pump OFF</a:t>
            </a:r>
            <a:endParaRPr kumimoji="0" lang="it-IT" sz="13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467544" y="2636912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When the command of pump cycle activation is received the reading sensors rate is modified to operate at faster rate</a:t>
            </a:r>
            <a:endParaRPr lang="it-IT" sz="1400" b="1" dirty="0">
              <a:latin typeface="+mj-lt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467544" y="5013176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Otherwise, when the command of pump cycle deactivation is received the reading sensors rate is modified to operate at lower rate</a:t>
            </a:r>
            <a:endParaRPr lang="it-IT" sz="1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Protocol</a:t>
            </a:r>
            <a:r>
              <a:rPr lang="it-IT" dirty="0" smtClean="0"/>
              <a:t>: IoT </a:t>
            </a:r>
            <a:r>
              <a:rPr lang="it-IT" dirty="0" err="1" smtClean="0"/>
              <a:t>Node</a:t>
            </a:r>
            <a:r>
              <a:rPr lang="it-IT" dirty="0" smtClean="0"/>
              <a:t> </a:t>
            </a:r>
            <a:r>
              <a:rPr lang="it-IT" dirty="0" err="1" smtClean="0"/>
              <a:t>to</a:t>
            </a:r>
            <a:r>
              <a:rPr lang="it-IT" dirty="0" smtClean="0"/>
              <a:t> Bridge</a:t>
            </a:r>
            <a:endParaRPr lang="it-IT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53208"/>
            <a:ext cx="7239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925416"/>
            <a:ext cx="72485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egnaposto contenuto 60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t-IT" sz="2000" dirty="0" smtClean="0"/>
              <a:t>A kit </a:t>
            </a:r>
            <a:r>
              <a:rPr lang="it-IT" sz="2000" dirty="0" err="1" smtClean="0"/>
              <a:t>of</a:t>
            </a:r>
            <a:r>
              <a:rPr lang="it-IT" sz="2000" dirty="0" smtClean="0"/>
              <a:t> </a:t>
            </a:r>
            <a:r>
              <a:rPr lang="it-IT" sz="2000" dirty="0" err="1" smtClean="0"/>
              <a:t>sensors</a:t>
            </a:r>
            <a:r>
              <a:rPr lang="it-IT" sz="2000" dirty="0" smtClean="0"/>
              <a:t> </a:t>
            </a:r>
            <a:r>
              <a:rPr lang="it-IT" sz="2000" dirty="0" err="1" smtClean="0"/>
              <a:t>for</a:t>
            </a:r>
            <a:r>
              <a:rPr lang="it-IT" sz="2000" dirty="0" smtClean="0"/>
              <a:t> </a:t>
            </a:r>
            <a:r>
              <a:rPr lang="it-IT" sz="2000" dirty="0" err="1" smtClean="0"/>
              <a:t>every</a:t>
            </a:r>
            <a:r>
              <a:rPr lang="it-IT" sz="2000" dirty="0" smtClean="0"/>
              <a:t> </a:t>
            </a:r>
            <a:r>
              <a:rPr lang="it-IT" sz="2000" dirty="0" err="1" smtClean="0"/>
              <a:t>plants</a:t>
            </a:r>
            <a:r>
              <a:rPr lang="it-IT" sz="2000" dirty="0" smtClean="0"/>
              <a:t> </a:t>
            </a:r>
            <a:r>
              <a:rPr lang="it-IT" sz="2000" dirty="0" err="1" smtClean="0"/>
              <a:t>to</a:t>
            </a:r>
            <a:r>
              <a:rPr lang="it-IT" sz="2000" dirty="0" smtClean="0"/>
              <a:t> </a:t>
            </a:r>
            <a:r>
              <a:rPr lang="it-IT" sz="2000" dirty="0" err="1" smtClean="0"/>
              <a:t>measure</a:t>
            </a:r>
            <a:r>
              <a:rPr lang="it-IT" sz="2000" dirty="0" smtClean="0"/>
              <a:t> temperature, </a:t>
            </a:r>
            <a:r>
              <a:rPr lang="it-IT" sz="2000" dirty="0" err="1" smtClean="0"/>
              <a:t>soil</a:t>
            </a:r>
            <a:r>
              <a:rPr lang="it-IT" sz="2000" dirty="0" smtClean="0"/>
              <a:t> </a:t>
            </a:r>
            <a:r>
              <a:rPr lang="it-IT" sz="2000" dirty="0" err="1" smtClean="0"/>
              <a:t>humidity</a:t>
            </a:r>
            <a:r>
              <a:rPr lang="it-IT" sz="2000" dirty="0" smtClean="0"/>
              <a:t>, air </a:t>
            </a:r>
            <a:r>
              <a:rPr lang="it-IT" sz="2000" dirty="0" err="1" smtClean="0"/>
              <a:t>humidity</a:t>
            </a:r>
            <a:r>
              <a:rPr lang="it-IT" sz="2000" dirty="0" smtClean="0"/>
              <a:t>, water </a:t>
            </a:r>
            <a:r>
              <a:rPr lang="it-IT" sz="2000" dirty="0" err="1" smtClean="0"/>
              <a:t>level</a:t>
            </a:r>
            <a:r>
              <a:rPr lang="it-IT" sz="2000" dirty="0" smtClean="0"/>
              <a:t> and </a:t>
            </a:r>
            <a:r>
              <a:rPr lang="it-IT" sz="2000" dirty="0" err="1" smtClean="0"/>
              <a:t>vitality</a:t>
            </a:r>
            <a:r>
              <a:rPr lang="it-IT" sz="2000" dirty="0" smtClean="0"/>
              <a:t> </a:t>
            </a:r>
            <a:r>
              <a:rPr lang="it-IT" sz="2000" dirty="0" err="1" smtClean="0"/>
              <a:t>index</a:t>
            </a:r>
            <a:r>
              <a:rPr lang="it-IT" sz="2000" dirty="0" smtClean="0"/>
              <a:t> </a:t>
            </a:r>
          </a:p>
          <a:p>
            <a:endParaRPr lang="it-IT" sz="2000" dirty="0" smtClean="0"/>
          </a:p>
          <a:p>
            <a:r>
              <a:rPr lang="it-IT" sz="2000" dirty="0" smtClean="0"/>
              <a:t>A </a:t>
            </a:r>
            <a:r>
              <a:rPr lang="it-IT" sz="2000" dirty="0" err="1" smtClean="0"/>
              <a:t>Cloud</a:t>
            </a:r>
            <a:r>
              <a:rPr lang="it-IT" sz="2000" dirty="0" smtClean="0"/>
              <a:t> service </a:t>
            </a:r>
            <a:r>
              <a:rPr lang="it-IT" sz="2000" dirty="0" err="1" smtClean="0"/>
              <a:t>able</a:t>
            </a:r>
            <a:r>
              <a:rPr lang="it-IT" sz="2000" dirty="0" smtClean="0"/>
              <a:t> </a:t>
            </a:r>
            <a:r>
              <a:rPr lang="it-IT" sz="2000" dirty="0" err="1" smtClean="0"/>
              <a:t>to</a:t>
            </a:r>
            <a:r>
              <a:rPr lang="it-IT" sz="2000" dirty="0" smtClean="0"/>
              <a:t> </a:t>
            </a:r>
            <a:r>
              <a:rPr lang="it-IT" sz="2000" dirty="0" err="1" smtClean="0"/>
              <a:t>process</a:t>
            </a:r>
            <a:r>
              <a:rPr lang="it-IT" sz="2000" dirty="0" smtClean="0"/>
              <a:t> the information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and </a:t>
            </a:r>
            <a:r>
              <a:rPr lang="it-IT" sz="2000" dirty="0" err="1" smtClean="0"/>
              <a:t>making</a:t>
            </a:r>
            <a:r>
              <a:rPr lang="it-IT" sz="2000" dirty="0" smtClean="0"/>
              <a:t> </a:t>
            </a:r>
            <a:r>
              <a:rPr lang="it-IT" sz="2000" dirty="0" err="1" smtClean="0"/>
              <a:t>decisions</a:t>
            </a:r>
            <a:r>
              <a:rPr lang="it-IT" sz="2000" dirty="0" smtClean="0"/>
              <a:t> </a:t>
            </a:r>
            <a:r>
              <a:rPr lang="it-IT" sz="2000" dirty="0" err="1" smtClean="0"/>
              <a:t>about</a:t>
            </a:r>
            <a:r>
              <a:rPr lang="it-IT" sz="2000" dirty="0" smtClean="0"/>
              <a:t> the </a:t>
            </a:r>
            <a:r>
              <a:rPr lang="it-IT" sz="2000" dirty="0" err="1" smtClean="0"/>
              <a:t>irragation</a:t>
            </a:r>
            <a:r>
              <a:rPr lang="it-IT" sz="2000" dirty="0" smtClean="0"/>
              <a:t> </a:t>
            </a:r>
            <a:r>
              <a:rPr lang="it-IT" sz="2000" dirty="0" err="1" smtClean="0"/>
              <a:t>modalities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All</a:t>
            </a:r>
            <a:r>
              <a:rPr lang="it-IT" sz="2000" dirty="0" smtClean="0"/>
              <a:t> the data are </a:t>
            </a:r>
            <a:r>
              <a:rPr lang="it-IT" sz="2000" dirty="0" err="1" smtClean="0"/>
              <a:t>visible</a:t>
            </a:r>
            <a:r>
              <a:rPr lang="it-IT" sz="2000" dirty="0" smtClean="0"/>
              <a:t> </a:t>
            </a:r>
            <a:r>
              <a:rPr lang="it-IT" sz="2000" dirty="0" err="1" smtClean="0"/>
              <a:t>by</a:t>
            </a:r>
            <a:r>
              <a:rPr lang="it-IT" sz="2000" dirty="0" smtClean="0"/>
              <a:t> the </a:t>
            </a:r>
            <a:r>
              <a:rPr lang="it-IT" sz="2000" dirty="0" err="1" smtClean="0"/>
              <a:t>users</a:t>
            </a:r>
            <a:r>
              <a:rPr lang="it-IT" sz="2000" dirty="0" smtClean="0"/>
              <a:t> and </a:t>
            </a:r>
            <a:r>
              <a:rPr lang="it-IT" sz="2000" dirty="0" err="1" smtClean="0"/>
              <a:t>they</a:t>
            </a:r>
            <a:r>
              <a:rPr lang="it-IT" sz="2000" dirty="0" smtClean="0"/>
              <a:t> can </a:t>
            </a:r>
            <a:r>
              <a:rPr lang="it-IT" sz="2000" dirty="0" err="1" smtClean="0"/>
              <a:t>interact</a:t>
            </a:r>
            <a:r>
              <a:rPr lang="it-IT" sz="2000" dirty="0" smtClean="0"/>
              <a:t> </a:t>
            </a:r>
            <a:r>
              <a:rPr lang="it-IT" sz="2000" dirty="0" err="1" smtClean="0"/>
              <a:t>both</a:t>
            </a:r>
            <a:r>
              <a:rPr lang="it-IT" sz="2000" dirty="0" smtClean="0"/>
              <a:t> via mobile and web </a:t>
            </a:r>
            <a:r>
              <a:rPr lang="it-IT" sz="2000" dirty="0" err="1" smtClean="0"/>
              <a:t>app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In case </a:t>
            </a:r>
            <a:r>
              <a:rPr lang="it-IT" sz="2000" dirty="0" err="1" smtClean="0"/>
              <a:t>of</a:t>
            </a:r>
            <a:r>
              <a:rPr lang="it-IT" sz="2000" dirty="0" smtClean="0"/>
              <a:t> outdoor </a:t>
            </a:r>
            <a:r>
              <a:rPr lang="it-IT" sz="2000" dirty="0" err="1" smtClean="0"/>
              <a:t>plants</a:t>
            </a:r>
            <a:r>
              <a:rPr lang="it-IT" sz="2000" dirty="0" smtClean="0"/>
              <a:t> </a:t>
            </a:r>
            <a:r>
              <a:rPr lang="it-IT" sz="2000" dirty="0" err="1" smtClean="0"/>
              <a:t>weather</a:t>
            </a:r>
            <a:r>
              <a:rPr lang="it-IT" sz="2000" dirty="0" smtClean="0"/>
              <a:t> information are </a:t>
            </a:r>
            <a:r>
              <a:rPr lang="it-IT" sz="2000" dirty="0" err="1" smtClean="0"/>
              <a:t>collected</a:t>
            </a:r>
            <a:r>
              <a:rPr lang="it-IT" sz="2000" dirty="0" smtClean="0"/>
              <a:t> </a:t>
            </a:r>
            <a:r>
              <a:rPr lang="it-IT" sz="2000" dirty="0" err="1" smtClean="0"/>
              <a:t>from</a:t>
            </a:r>
            <a:r>
              <a:rPr lang="it-IT" sz="2000" dirty="0" smtClean="0"/>
              <a:t> a </a:t>
            </a:r>
            <a:r>
              <a:rPr lang="it-IT" sz="2000" dirty="0" err="1" smtClean="0"/>
              <a:t>reliable</a:t>
            </a:r>
            <a:r>
              <a:rPr lang="it-IT" sz="2000" dirty="0" smtClean="0"/>
              <a:t> </a:t>
            </a:r>
            <a:r>
              <a:rPr lang="it-IT" sz="2000" dirty="0" err="1" smtClean="0"/>
              <a:t>forecasts</a:t>
            </a:r>
            <a:r>
              <a:rPr lang="it-IT" sz="2000" dirty="0" smtClean="0"/>
              <a:t> service</a:t>
            </a:r>
          </a:p>
          <a:p>
            <a:endParaRPr lang="it-IT" sz="2000" dirty="0" smtClean="0"/>
          </a:p>
          <a:p>
            <a:r>
              <a:rPr lang="it-IT" sz="2000" dirty="0" err="1" smtClean="0"/>
              <a:t>Whatsapp</a:t>
            </a:r>
            <a:r>
              <a:rPr lang="it-IT" sz="2000" dirty="0" smtClean="0"/>
              <a:t> </a:t>
            </a:r>
            <a:r>
              <a:rPr lang="it-IT" sz="2000" dirty="0" err="1" smtClean="0"/>
              <a:t>alert</a:t>
            </a:r>
            <a:r>
              <a:rPr lang="it-IT" sz="2000" dirty="0" smtClean="0"/>
              <a:t> </a:t>
            </a:r>
            <a:r>
              <a:rPr lang="it-IT" sz="2000" dirty="0" err="1" smtClean="0"/>
              <a:t>messages</a:t>
            </a:r>
            <a:r>
              <a:rPr lang="it-IT" sz="2000" dirty="0" smtClean="0"/>
              <a:t> are </a:t>
            </a:r>
            <a:r>
              <a:rPr lang="it-IT" sz="2000" dirty="0" err="1" smtClean="0"/>
              <a:t>send</a:t>
            </a:r>
            <a:r>
              <a:rPr lang="it-IT" sz="2000" dirty="0" smtClean="0"/>
              <a:t> </a:t>
            </a:r>
            <a:r>
              <a:rPr lang="it-IT" sz="2000" dirty="0" err="1" smtClean="0"/>
              <a:t>to</a:t>
            </a:r>
            <a:r>
              <a:rPr lang="it-IT" sz="2000" dirty="0" smtClean="0"/>
              <a:t> the </a:t>
            </a:r>
            <a:r>
              <a:rPr lang="it-IT" sz="2000" dirty="0" err="1" smtClean="0"/>
              <a:t>users</a:t>
            </a:r>
            <a:r>
              <a:rPr lang="it-IT" sz="2000" dirty="0" smtClean="0"/>
              <a:t> in case </a:t>
            </a:r>
            <a:r>
              <a:rPr lang="it-IT" sz="2000" dirty="0" err="1" smtClean="0"/>
              <a:t>of</a:t>
            </a:r>
            <a:r>
              <a:rPr lang="it-IT" sz="2000" dirty="0" smtClean="0"/>
              <a:t> </a:t>
            </a:r>
            <a:r>
              <a:rPr lang="it-IT" sz="2000" dirty="0" err="1" smtClean="0"/>
              <a:t>critical</a:t>
            </a:r>
            <a:r>
              <a:rPr lang="it-IT" sz="2000" dirty="0" smtClean="0"/>
              <a:t> </a:t>
            </a:r>
            <a:r>
              <a:rPr lang="it-IT" sz="2000" dirty="0" err="1" smtClean="0"/>
              <a:t>situations</a:t>
            </a:r>
            <a:endParaRPr lang="it-IT" sz="2000" dirty="0" smtClean="0"/>
          </a:p>
          <a:p>
            <a:endParaRPr lang="it-IT" sz="1200" dirty="0" smtClean="0"/>
          </a:p>
          <a:p>
            <a:endParaRPr lang="it-IT" sz="1200" dirty="0" smtClean="0"/>
          </a:p>
          <a:p>
            <a:pPr lvl="1"/>
            <a:endParaRPr lang="it-IT" sz="1500" dirty="0" smtClean="0"/>
          </a:p>
          <a:p>
            <a:pPr lvl="1"/>
            <a:endParaRPr lang="it-IT" sz="15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are </a:t>
            </a:r>
            <a:r>
              <a:rPr lang="it-IT" dirty="0" err="1" smtClean="0"/>
              <a:t>you</a:t>
            </a:r>
            <a:r>
              <a:rPr lang="it-IT" dirty="0" smtClean="0"/>
              <a:t> gonna </a:t>
            </a:r>
            <a:r>
              <a:rPr lang="it-IT" dirty="0" err="1" smtClean="0"/>
              <a:t>get</a:t>
            </a:r>
            <a:r>
              <a:rPr lang="it-IT" dirty="0" smtClean="0"/>
              <a:t>?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632848" cy="4512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µC - FSM Water Pump Cycle</a:t>
            </a:r>
            <a:endParaRPr lang="it-IT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4653136"/>
            <a:ext cx="2738627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contenut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µC - FSM </a:t>
            </a:r>
            <a:r>
              <a:rPr lang="it-IT" dirty="0" err="1" smtClean="0"/>
              <a:t>Sensors</a:t>
            </a:r>
            <a:r>
              <a:rPr lang="it-IT" dirty="0" smtClean="0"/>
              <a:t> </a:t>
            </a:r>
            <a:r>
              <a:rPr lang="it-IT" dirty="0" err="1" smtClean="0"/>
              <a:t>Readings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5996" y="1270198"/>
            <a:ext cx="6244356" cy="503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4797152"/>
            <a:ext cx="2448272" cy="147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SW Part </a:t>
            </a:r>
            <a:r>
              <a:rPr lang="it-IT" dirty="0" err="1" smtClean="0"/>
              <a:t>List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 numCol="2"/>
          <a:lstStyle/>
          <a:p>
            <a:r>
              <a:rPr lang="it-IT" sz="1400" dirty="0" smtClean="0">
                <a:latin typeface="+mj-lt"/>
              </a:rPr>
              <a:t>Web Server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Flask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1.1.2</a:t>
            </a:r>
          </a:p>
          <a:p>
            <a:pPr lvl="1"/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Html 5</a:t>
            </a:r>
          </a:p>
          <a:p>
            <a:pPr lvl="1"/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Javascript 1.7</a:t>
            </a:r>
            <a:endParaRPr lang="it-IT" sz="1200" u="sng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Python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3.6.8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SQLAlchemy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1.4.6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Twilio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6.65.0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AdminLTE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3.1.0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Numpy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1.17.0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Requests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2.25.1</a:t>
            </a:r>
          </a:p>
          <a:p>
            <a:pPr lvl="1"/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Ngrok</a:t>
            </a:r>
            <a:endParaRPr lang="it-IT" sz="1200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r>
              <a:rPr lang="it-IT" sz="1400" dirty="0" smtClean="0">
                <a:latin typeface="+mj-lt"/>
              </a:rPr>
              <a:t>Bridge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Python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3.6.8		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Bluepy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1.3.0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Futures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3.3.0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OpenCV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4.1.1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Imutils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0.5.4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Pyzbar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0.1.8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Numpy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1.13.3</a:t>
            </a: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it-IT" sz="1400" dirty="0" err="1" smtClean="0">
                <a:solidFill>
                  <a:schemeClr val="tx1"/>
                </a:solidFill>
                <a:latin typeface="+mj-lt"/>
              </a:rPr>
              <a:t>Microcontroller</a:t>
            </a:r>
            <a:endParaRPr lang="it-IT" sz="1400" dirty="0" smtClean="0">
              <a:solidFill>
                <a:schemeClr val="tx1"/>
              </a:solidFill>
              <a:latin typeface="+mj-lt"/>
            </a:endParaRP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Arduino IDE 1.8.13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Adafruit_Sensor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1.1.4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SoftwareSerial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1.1.2</a:t>
            </a:r>
            <a:endParaRPr lang="it-IT" sz="1100" dirty="0" smtClean="0">
              <a:solidFill>
                <a:schemeClr val="tx1"/>
              </a:solidFill>
              <a:latin typeface="+mj-lt"/>
            </a:endParaRP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it-IT" sz="1400" dirty="0" err="1" smtClean="0">
                <a:solidFill>
                  <a:schemeClr val="tx1"/>
                </a:solidFill>
                <a:latin typeface="+mj-lt"/>
              </a:rPr>
              <a:t>Smartphone</a:t>
            </a:r>
            <a:r>
              <a:rPr lang="it-IT" sz="1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1400" dirty="0" err="1" smtClean="0">
                <a:solidFill>
                  <a:schemeClr val="tx1"/>
                </a:solidFill>
                <a:latin typeface="+mj-lt"/>
              </a:rPr>
              <a:t>App</a:t>
            </a:r>
            <a:endParaRPr lang="it-IT" sz="1400" dirty="0" smtClean="0">
              <a:solidFill>
                <a:schemeClr val="tx1"/>
              </a:solidFill>
              <a:latin typeface="+mj-lt"/>
            </a:endParaRP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MIT </a:t>
            </a: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App</a:t>
            </a:r>
            <a:r>
              <a:rPr lang="it-IT" sz="1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it-IT" sz="1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Inventor</a:t>
            </a:r>
            <a:endParaRPr lang="it-IT" sz="1200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marL="548640" lvl="2">
              <a:spcBef>
                <a:spcPts val="600"/>
              </a:spcBef>
              <a:buClr>
                <a:schemeClr val="accent1"/>
              </a:buClr>
              <a:buNone/>
            </a:pPr>
            <a:endParaRPr lang="it-IT" sz="1400" u="sng" dirty="0" smtClean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>
              <a:buNone/>
            </a:pPr>
            <a:r>
              <a:rPr lang="it-IT" sz="3600" dirty="0" err="1" smtClean="0">
                <a:latin typeface="+mj-lt"/>
              </a:rPr>
              <a:t>Thank</a:t>
            </a:r>
            <a:r>
              <a:rPr lang="it-IT" sz="3600" dirty="0" smtClean="0">
                <a:latin typeface="+mj-lt"/>
              </a:rPr>
              <a:t> </a:t>
            </a:r>
            <a:r>
              <a:rPr lang="it-IT" sz="3600" dirty="0" err="1" smtClean="0">
                <a:latin typeface="+mj-lt"/>
              </a:rPr>
              <a:t>you</a:t>
            </a:r>
            <a:r>
              <a:rPr lang="it-IT" sz="3600" dirty="0" smtClean="0">
                <a:latin typeface="+mj-lt"/>
              </a:rPr>
              <a:t> </a:t>
            </a:r>
            <a:r>
              <a:rPr lang="it-IT" sz="3600" dirty="0" err="1" smtClean="0">
                <a:latin typeface="+mj-lt"/>
              </a:rPr>
              <a:t>for</a:t>
            </a:r>
            <a:r>
              <a:rPr lang="it-IT" sz="3600" dirty="0" smtClean="0">
                <a:latin typeface="+mj-lt"/>
              </a:rPr>
              <a:t> </a:t>
            </a:r>
            <a:r>
              <a:rPr lang="it-IT" sz="3600" dirty="0" err="1" smtClean="0">
                <a:latin typeface="+mj-lt"/>
              </a:rPr>
              <a:t>your</a:t>
            </a:r>
            <a:r>
              <a:rPr lang="it-IT" sz="3600" dirty="0" smtClean="0">
                <a:latin typeface="+mj-lt"/>
              </a:rPr>
              <a:t> </a:t>
            </a:r>
            <a:r>
              <a:rPr lang="it-IT" sz="3600" dirty="0" err="1" smtClean="0">
                <a:latin typeface="+mj-lt"/>
              </a:rPr>
              <a:t>attention</a:t>
            </a:r>
            <a:endParaRPr lang="it-IT" sz="3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Ngrok</a:t>
            </a:r>
            <a:endParaRPr lang="it-IT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92896"/>
            <a:ext cx="1238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420888"/>
            <a:ext cx="22002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2060848"/>
            <a:ext cx="21907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tangolo 7"/>
          <p:cNvSpPr/>
          <p:nvPr/>
        </p:nvSpPr>
        <p:spPr>
          <a:xfrm>
            <a:off x="827584" y="1268760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+mj-lt"/>
              </a:rPr>
              <a:t>Ngrok</a:t>
            </a:r>
            <a:r>
              <a:rPr lang="en-US" sz="1400" dirty="0" smtClean="0">
                <a:latin typeface="+mj-lt"/>
              </a:rPr>
              <a:t> exposes local servers behind NATs and firewalls to the public internet over secure tunnels</a:t>
            </a:r>
            <a:endParaRPr lang="it-IT" sz="1400" dirty="0" smtClean="0">
              <a:latin typeface="+mj-lt"/>
            </a:endParaRPr>
          </a:p>
          <a:p>
            <a:endParaRPr lang="it-IT" sz="1400" dirty="0">
              <a:latin typeface="+mj-lt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99592" y="4365104"/>
            <a:ext cx="76328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+mj-lt"/>
              </a:rPr>
              <a:t> </a:t>
            </a:r>
            <a:r>
              <a:rPr lang="en-US" sz="1400" dirty="0" err="1" smtClean="0">
                <a:latin typeface="+mj-lt"/>
              </a:rPr>
              <a:t>Ngrok</a:t>
            </a:r>
            <a:r>
              <a:rPr lang="en-US" sz="1400" dirty="0" smtClean="0">
                <a:latin typeface="+mj-lt"/>
              </a:rPr>
              <a:t> cloud service accepts traffic on a public address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+mj-lt"/>
              </a:rPr>
              <a:t> Traffic is relayed through to the </a:t>
            </a:r>
            <a:r>
              <a:rPr lang="en-US" sz="1400" dirty="0" err="1" smtClean="0">
                <a:latin typeface="+mj-lt"/>
              </a:rPr>
              <a:t>ngrok</a:t>
            </a:r>
            <a:r>
              <a:rPr lang="en-US" sz="1400" dirty="0" smtClean="0">
                <a:latin typeface="+mj-lt"/>
              </a:rPr>
              <a:t> process running on my machine and then on to the local address I specified</a:t>
            </a:r>
          </a:p>
          <a:p>
            <a:endParaRPr lang="it-IT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Kit </a:t>
            </a:r>
            <a:r>
              <a:rPr lang="it-IT" dirty="0" err="1" smtClean="0"/>
              <a:t>unboxing</a:t>
            </a:r>
            <a:endParaRPr lang="it-I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852936"/>
            <a:ext cx="1224136" cy="10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484784"/>
            <a:ext cx="792088" cy="72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509120"/>
            <a:ext cx="2016224" cy="177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3284984"/>
            <a:ext cx="10649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3284984"/>
            <a:ext cx="936104" cy="89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6479" y="2276872"/>
            <a:ext cx="936922" cy="69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96519" y="2564904"/>
            <a:ext cx="1139577" cy="68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2420888"/>
            <a:ext cx="576064" cy="52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6256" y="4797152"/>
            <a:ext cx="117879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616" y="3861048"/>
            <a:ext cx="576064" cy="65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reccia a destra 14"/>
          <p:cNvSpPr/>
          <p:nvPr/>
        </p:nvSpPr>
        <p:spPr>
          <a:xfrm rot="16200000">
            <a:off x="4139952" y="4797152"/>
            <a:ext cx="79208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Kit </a:t>
            </a:r>
            <a:r>
              <a:rPr lang="it-IT" dirty="0" err="1" smtClean="0"/>
              <a:t>unboxing</a:t>
            </a:r>
            <a:endParaRPr lang="it-I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852936"/>
            <a:ext cx="1224136" cy="10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484784"/>
            <a:ext cx="792088" cy="72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509120"/>
            <a:ext cx="2016224" cy="177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3284984"/>
            <a:ext cx="10649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3284984"/>
            <a:ext cx="936104" cy="89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6479" y="2276872"/>
            <a:ext cx="936922" cy="69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96519" y="2564904"/>
            <a:ext cx="1139577" cy="68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2420888"/>
            <a:ext cx="576064" cy="52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6256" y="4797152"/>
            <a:ext cx="117879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616" y="3861048"/>
            <a:ext cx="576064" cy="65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reccia a destra 14"/>
          <p:cNvSpPr/>
          <p:nvPr/>
        </p:nvSpPr>
        <p:spPr>
          <a:xfrm rot="16200000">
            <a:off x="4139952" y="4797152"/>
            <a:ext cx="79208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1979712" y="2780928"/>
            <a:ext cx="1800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 smtClean="0">
                <a:latin typeface="+mj-lt"/>
              </a:rPr>
              <a:t>Electronics</a:t>
            </a:r>
            <a:r>
              <a:rPr lang="it-IT" sz="1200" dirty="0" smtClean="0">
                <a:latin typeface="+mj-lt"/>
              </a:rPr>
              <a:t> box</a:t>
            </a:r>
            <a:r>
              <a:rPr lang="it-IT" sz="1600" dirty="0" smtClean="0">
                <a:latin typeface="+mj-lt"/>
              </a:rPr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Acquistion</a:t>
            </a:r>
            <a:endParaRPr lang="it-IT" sz="1200" dirty="0" smtClean="0"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Elaboration</a:t>
            </a:r>
            <a:endParaRPr lang="it-IT" sz="1200" dirty="0" smtClean="0"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Connectivity</a:t>
            </a:r>
            <a:endParaRPr lang="it-IT" sz="1200" dirty="0" smtClean="0"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Actuation</a:t>
            </a:r>
            <a:endParaRPr lang="it-IT" sz="1200" dirty="0" smtClean="0"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it-IT" sz="1200" dirty="0" err="1" smtClean="0">
                <a:latin typeface="+mj-lt"/>
              </a:rPr>
              <a:t>Sensing</a:t>
            </a:r>
            <a:endParaRPr lang="it-IT" sz="1200" dirty="0" smtClean="0">
              <a:latin typeface="+mj-lt"/>
            </a:endParaRPr>
          </a:p>
        </p:txBody>
      </p:sp>
      <p:sp>
        <p:nvSpPr>
          <p:cNvPr id="18" name="Rettangolo arrotondato 17"/>
          <p:cNvSpPr/>
          <p:nvPr/>
        </p:nvSpPr>
        <p:spPr>
          <a:xfrm>
            <a:off x="1043608" y="3861048"/>
            <a:ext cx="720080" cy="7200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899592" y="465313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+mj-lt"/>
              </a:rPr>
              <a:t>Camera:</a:t>
            </a:r>
          </a:p>
          <a:p>
            <a:pPr lvl="1">
              <a:buFont typeface="Arial" pitchFamily="34" charset="0"/>
              <a:buChar char="•"/>
            </a:pP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Plant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Vitality</a:t>
            </a:r>
            <a:endParaRPr lang="it-IT" sz="1200" dirty="0" smtClean="0">
              <a:latin typeface="+mj-lt"/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755576" y="2852936"/>
            <a:ext cx="1224136" cy="100811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Kit </a:t>
            </a:r>
            <a:r>
              <a:rPr lang="it-IT" dirty="0" err="1" smtClean="0"/>
              <a:t>unboxing</a:t>
            </a:r>
            <a:endParaRPr lang="it-I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852936"/>
            <a:ext cx="1224136" cy="10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484784"/>
            <a:ext cx="792088" cy="72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509120"/>
            <a:ext cx="2016224" cy="177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3284984"/>
            <a:ext cx="10649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3284984"/>
            <a:ext cx="936104" cy="89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6479" y="2276872"/>
            <a:ext cx="936922" cy="69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96519" y="2564904"/>
            <a:ext cx="1139577" cy="68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2420888"/>
            <a:ext cx="576064" cy="52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6256" y="4797152"/>
            <a:ext cx="117879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616" y="3861048"/>
            <a:ext cx="576064" cy="65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reccia a destra 14"/>
          <p:cNvSpPr/>
          <p:nvPr/>
        </p:nvSpPr>
        <p:spPr>
          <a:xfrm rot="16200000">
            <a:off x="4139952" y="4797152"/>
            <a:ext cx="79208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6732240" y="1412776"/>
            <a:ext cx="936104" cy="936104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7596336" y="177281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+mj-lt"/>
              </a:rPr>
              <a:t>Water Pump</a:t>
            </a:r>
          </a:p>
        </p:txBody>
      </p:sp>
      <p:sp>
        <p:nvSpPr>
          <p:cNvPr id="18" name="Rettangolo arrotondato 17"/>
          <p:cNvSpPr/>
          <p:nvPr/>
        </p:nvSpPr>
        <p:spPr>
          <a:xfrm>
            <a:off x="6732240" y="2420888"/>
            <a:ext cx="792088" cy="50405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7524328" y="2564904"/>
            <a:ext cx="57606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+mj-lt"/>
              </a:rPr>
              <a:t>Tube</a:t>
            </a:r>
          </a:p>
        </p:txBody>
      </p:sp>
      <p:sp>
        <p:nvSpPr>
          <p:cNvPr id="20" name="Rettangolo arrotondato 19"/>
          <p:cNvSpPr/>
          <p:nvPr/>
        </p:nvSpPr>
        <p:spPr>
          <a:xfrm>
            <a:off x="6588224" y="3284984"/>
            <a:ext cx="1224136" cy="86409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6516216" y="414908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+mj-lt"/>
              </a:rPr>
              <a:t>Water Container</a:t>
            </a:r>
          </a:p>
          <a:p>
            <a:r>
              <a:rPr lang="it-IT" sz="1200" dirty="0" smtClean="0">
                <a:latin typeface="+mj-lt"/>
              </a:rPr>
              <a:t>(</a:t>
            </a:r>
            <a:r>
              <a:rPr lang="it-IT" sz="1200" dirty="0" err="1" smtClean="0">
                <a:latin typeface="+mj-lt"/>
              </a:rPr>
              <a:t>M</a:t>
            </a:r>
            <a:r>
              <a:rPr lang="it-IT" sz="1200" dirty="0" err="1" smtClean="0">
                <a:latin typeface="+mj-lt"/>
              </a:rPr>
              <a:t>any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</a:t>
            </a:r>
            <a:r>
              <a:rPr lang="it-IT" sz="1200" dirty="0" err="1" smtClean="0">
                <a:latin typeface="+mj-lt"/>
              </a:rPr>
              <a:t>izes</a:t>
            </a:r>
            <a:r>
              <a:rPr lang="it-IT" sz="1200" dirty="0" smtClean="0">
                <a:latin typeface="+mj-lt"/>
              </a:rPr>
              <a:t>)</a:t>
            </a:r>
            <a:endParaRPr lang="it-IT" sz="1200" dirty="0" smtClean="0">
              <a:latin typeface="+mj-lt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6668616" y="577564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 smtClean="0">
                <a:latin typeface="+mj-lt"/>
              </a:rPr>
              <a:t>Protective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Sheet</a:t>
            </a:r>
            <a:endParaRPr lang="it-IT" sz="1200" dirty="0" smtClean="0">
              <a:latin typeface="+mj-lt"/>
            </a:endParaRPr>
          </a:p>
          <a:p>
            <a:r>
              <a:rPr lang="it-IT" sz="1200" dirty="0" smtClean="0">
                <a:latin typeface="+mj-lt"/>
              </a:rPr>
              <a:t>(Optional)</a:t>
            </a:r>
          </a:p>
        </p:txBody>
      </p:sp>
      <p:sp>
        <p:nvSpPr>
          <p:cNvPr id="23" name="Rettangolo arrotondato 22"/>
          <p:cNvSpPr/>
          <p:nvPr/>
        </p:nvSpPr>
        <p:spPr>
          <a:xfrm>
            <a:off x="6804248" y="4869160"/>
            <a:ext cx="1296144" cy="86409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Kit </a:t>
            </a:r>
            <a:r>
              <a:rPr lang="it-IT" dirty="0" err="1" smtClean="0"/>
              <a:t>unboxing</a:t>
            </a:r>
            <a:endParaRPr lang="it-I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852936"/>
            <a:ext cx="1224136" cy="10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484784"/>
            <a:ext cx="792088" cy="72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509120"/>
            <a:ext cx="2016224" cy="177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3284984"/>
            <a:ext cx="10649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3284984"/>
            <a:ext cx="936104" cy="89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6479" y="2276872"/>
            <a:ext cx="936922" cy="69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96519" y="2564904"/>
            <a:ext cx="1139577" cy="68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2420888"/>
            <a:ext cx="576064" cy="52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6256" y="4797152"/>
            <a:ext cx="117879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616" y="3861048"/>
            <a:ext cx="576064" cy="65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reccia a destra 14"/>
          <p:cNvSpPr/>
          <p:nvPr/>
        </p:nvSpPr>
        <p:spPr>
          <a:xfrm rot="16200000">
            <a:off x="4139952" y="4797152"/>
            <a:ext cx="79208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3995936" y="3284984"/>
            <a:ext cx="1080120" cy="86409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3851920" y="2204864"/>
            <a:ext cx="1584176" cy="100811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4139952" y="4149080"/>
            <a:ext cx="86409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+mj-lt"/>
              </a:rPr>
              <a:t>QR-Code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779912" y="1916832"/>
            <a:ext cx="1728192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 smtClean="0">
                <a:latin typeface="+mj-lt"/>
              </a:rPr>
              <a:t>Instructions</a:t>
            </a:r>
            <a:r>
              <a:rPr lang="it-IT" sz="1200" dirty="0" smtClean="0">
                <a:latin typeface="+mj-lt"/>
              </a:rPr>
              <a:t> </a:t>
            </a:r>
            <a:r>
              <a:rPr lang="it-IT" sz="1200" dirty="0" err="1" smtClean="0">
                <a:latin typeface="+mj-lt"/>
              </a:rPr>
              <a:t>Manual</a:t>
            </a:r>
            <a:endParaRPr lang="it-IT" sz="1200" dirty="0" smtClean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tellite">
  <a:themeElements>
    <a:clrScheme name="Satellit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tellit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atellit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13505</TotalTime>
  <Words>1476</Words>
  <Application>Microsoft Office PowerPoint</Application>
  <PresentationFormat>Presentazione su schermo (4:3)</PresentationFormat>
  <Paragraphs>403</Paragraphs>
  <Slides>54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5" baseType="lpstr">
      <vt:lpstr>Satellite</vt:lpstr>
      <vt:lpstr>Smart Green Care</vt:lpstr>
      <vt:lpstr>Objective</vt:lpstr>
      <vt:lpstr>Objective</vt:lpstr>
      <vt:lpstr>Objective</vt:lpstr>
      <vt:lpstr>What are you gonna get?</vt:lpstr>
      <vt:lpstr>Kit unboxing</vt:lpstr>
      <vt:lpstr>Kit unboxing</vt:lpstr>
      <vt:lpstr>Kit unboxing</vt:lpstr>
      <vt:lpstr>Kit unboxing</vt:lpstr>
      <vt:lpstr>Smartphone App</vt:lpstr>
      <vt:lpstr>System Architecture</vt:lpstr>
      <vt:lpstr>Web Application</vt:lpstr>
      <vt:lpstr>Web Application</vt:lpstr>
      <vt:lpstr>Normalized Difference Vegetation Index</vt:lpstr>
      <vt:lpstr>Web Application</vt:lpstr>
      <vt:lpstr>Web Application</vt:lpstr>
      <vt:lpstr>Open Weather</vt:lpstr>
      <vt:lpstr>Alerting Messages</vt:lpstr>
      <vt:lpstr>Diapositiva 19</vt:lpstr>
      <vt:lpstr>Project Details</vt:lpstr>
      <vt:lpstr>AdminLTE</vt:lpstr>
      <vt:lpstr>Mobile App</vt:lpstr>
      <vt:lpstr>Sensors Kit - HW Schematics</vt:lpstr>
      <vt:lpstr>Prototype Aspect</vt:lpstr>
      <vt:lpstr>Prototype Aspect</vt:lpstr>
      <vt:lpstr>Prototype Aspect</vt:lpstr>
      <vt:lpstr>Prototype Aspect</vt:lpstr>
      <vt:lpstr>Prototype Aspect</vt:lpstr>
      <vt:lpstr>Prototype Aspect</vt:lpstr>
      <vt:lpstr>Prototype Aspect</vt:lpstr>
      <vt:lpstr>Prototype Aspect</vt:lpstr>
      <vt:lpstr>Normalized Difference Vegetation Index</vt:lpstr>
      <vt:lpstr>NDVI Acquisitions</vt:lpstr>
      <vt:lpstr>Deep Learning – Mask R-CNN</vt:lpstr>
      <vt:lpstr>Mask R-CNN on Potted Plants</vt:lpstr>
      <vt:lpstr>Mask R-CNN on Potted Plants</vt:lpstr>
      <vt:lpstr>NDVI Final Results</vt:lpstr>
      <vt:lpstr>Web Server Scheduling</vt:lpstr>
      <vt:lpstr>Web Server Processing</vt:lpstr>
      <vt:lpstr>Web Server Processing</vt:lpstr>
      <vt:lpstr>Web Server Processing</vt:lpstr>
      <vt:lpstr>Web Server Processing</vt:lpstr>
      <vt:lpstr>Web Server Processing</vt:lpstr>
      <vt:lpstr>Smartphone App Protocol</vt:lpstr>
      <vt:lpstr>Bridge</vt:lpstr>
      <vt:lpstr>Protocol: Bridge to Web Server</vt:lpstr>
      <vt:lpstr>Bridge</vt:lpstr>
      <vt:lpstr>Protocol: Bridge to IoT Node</vt:lpstr>
      <vt:lpstr>Protocol: IoT Node to Bridge</vt:lpstr>
      <vt:lpstr>µC - FSM Water Pump Cycle</vt:lpstr>
      <vt:lpstr>µC - FSM Sensors Readings</vt:lpstr>
      <vt:lpstr>SW Part List</vt:lpstr>
      <vt:lpstr>Diapositiva 53</vt:lpstr>
      <vt:lpstr>Ngrok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 Gullì</dc:creator>
  <cp:lastModifiedBy>Alessandro Gullì</cp:lastModifiedBy>
  <cp:revision>810</cp:revision>
  <dcterms:created xsi:type="dcterms:W3CDTF">2021-03-25T10:14:55Z</dcterms:created>
  <dcterms:modified xsi:type="dcterms:W3CDTF">2021-04-15T06:21:19Z</dcterms:modified>
</cp:coreProperties>
</file>